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PT Sans Narrow"/>
      <p:regular r:id="rId22"/>
      <p:bold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Comfortaa Medium"/>
      <p:regular r:id="rId28"/>
      <p:bold r:id="rId29"/>
    </p:embeddedFont>
    <p:embeddedFont>
      <p:font typeface="Open Sans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92AC1E3-4035-4E5B-95ED-05000140645F}">
  <a:tblStyle styleId="{192AC1E3-4035-4E5B-95ED-05000140645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PTSansNarrow-regular.fntdata"/><Relationship Id="rId21" Type="http://schemas.openxmlformats.org/officeDocument/2006/relationships/slide" Target="slides/slide15.xml"/><Relationship Id="rId24" Type="http://schemas.openxmlformats.org/officeDocument/2006/relationships/font" Target="fonts/Lato-regular.fntdata"/><Relationship Id="rId23" Type="http://schemas.openxmlformats.org/officeDocument/2006/relationships/font" Target="fonts/PTSansNarrow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ComfortaaMedium-regular.fntdata"/><Relationship Id="rId27" Type="http://schemas.openxmlformats.org/officeDocument/2006/relationships/font" Target="fonts/Lat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ComfortaaMedium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penSans-bold.fntdata"/><Relationship Id="rId30" Type="http://schemas.openxmlformats.org/officeDocument/2006/relationships/font" Target="fonts/OpenSans-regular.fntdata"/><Relationship Id="rId11" Type="http://schemas.openxmlformats.org/officeDocument/2006/relationships/slide" Target="slides/slide5.xml"/><Relationship Id="rId33" Type="http://schemas.openxmlformats.org/officeDocument/2006/relationships/font" Target="fonts/OpenSans-boldItalic.fntdata"/><Relationship Id="rId10" Type="http://schemas.openxmlformats.org/officeDocument/2006/relationships/slide" Target="slides/slide4.xml"/><Relationship Id="rId32" Type="http://schemas.openxmlformats.org/officeDocument/2006/relationships/font" Target="fonts/OpenSans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938ebd0bd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938ebd0bd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938ebd0bd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938ebd0bd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9b0f274cf0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9b0f274cf0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9b0f274cf0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9b0f274cf0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9b0f274cf0_0_3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9b0f274cf0_0_3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9b0f274cf0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9b0f274cf0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938ebd0bd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938ebd0bd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e687b52cc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e687b52cc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938ebd0bd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938ebd0bd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938ebd0bd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938ebd0bd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9b0f274cf0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9b0f274cf0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9b0f274cf0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9b0f274cf0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9b0f274cf0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9b0f274cf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9b0f274cf0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9b0f274cf0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938ebd0bd8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938ebd0bd8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Weed and Water Stress Detection using Drone Video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Fazeeia Mohammed, Roganci Fontelera, Jade Chattergoon, Patrick Hosein, Omar Mohammed</a:t>
            </a:r>
            <a:endParaRPr sz="2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 txBox="1"/>
          <p:nvPr>
            <p:ph type="title"/>
          </p:nvPr>
        </p:nvSpPr>
        <p:spPr>
          <a:xfrm>
            <a:off x="1129500" y="830350"/>
            <a:ext cx="3198900" cy="45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 Creation</a:t>
            </a:r>
            <a:endParaRPr/>
          </a:p>
        </p:txBody>
      </p:sp>
      <p:sp>
        <p:nvSpPr>
          <p:cNvPr id="203" name="Google Shape;203;p22"/>
          <p:cNvSpPr txBox="1"/>
          <p:nvPr>
            <p:ph idx="1" type="body"/>
          </p:nvPr>
        </p:nvSpPr>
        <p:spPr>
          <a:xfrm>
            <a:off x="729600" y="1427800"/>
            <a:ext cx="3598800" cy="15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latin typeface="Comfortaa Medium"/>
                <a:ea typeface="Comfortaa Medium"/>
                <a:cs typeface="Comfortaa Medium"/>
                <a:sym typeface="Comfortaa Medium"/>
              </a:rPr>
              <a:t>Overall, the best performing model for weed detection is XGBoost at 92% accuracy.</a:t>
            </a:r>
            <a:endParaRPr sz="1800"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204" name="Google Shape;204;p22"/>
          <p:cNvSpPr txBox="1"/>
          <p:nvPr/>
        </p:nvSpPr>
        <p:spPr>
          <a:xfrm>
            <a:off x="4479650" y="3961025"/>
            <a:ext cx="3975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mfortaa Medium"/>
                <a:ea typeface="Comfortaa Medium"/>
                <a:cs typeface="Comfortaa Medium"/>
                <a:sym typeface="Comfortaa Medium"/>
              </a:rPr>
              <a:t>For water stress detection XG Boost also performed the best at about 70% accuracy. </a:t>
            </a:r>
            <a:endParaRPr sz="1800"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graphicFrame>
        <p:nvGraphicFramePr>
          <p:cNvPr id="205" name="Google Shape;205;p22"/>
          <p:cNvGraphicFramePr/>
          <p:nvPr/>
        </p:nvGraphicFramePr>
        <p:xfrm>
          <a:off x="4572000" y="6119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{192AC1E3-4035-4E5B-95ED-05000140645F}</a:tableStyleId>
              </a:tblPr>
              <a:tblGrid>
                <a:gridCol w="1746825"/>
                <a:gridCol w="1746825"/>
              </a:tblGrid>
              <a:tr h="37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Model 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Accuracy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</a:tr>
              <a:tr h="37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SVM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0.48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Random Forest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0.88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Naive Bayes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0.32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XGBoost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0.92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U-Net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0.79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Seg-Net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0.76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7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Deep Lab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0.71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06" name="Google Shape;206;p22"/>
          <p:cNvGraphicFramePr/>
          <p:nvPr/>
        </p:nvGraphicFramePr>
        <p:xfrm>
          <a:off x="844600" y="25717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{192AC1E3-4035-4E5B-95ED-05000140645F}</a:tableStyleId>
              </a:tblPr>
              <a:tblGrid>
                <a:gridCol w="1438675"/>
                <a:gridCol w="1438675"/>
              </a:tblGrid>
              <a:tr h="35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Model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</a:rPr>
                        <a:t>Accuracy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2"/>
                    </a:solidFill>
                  </a:tcPr>
                </a:tc>
              </a:tr>
              <a:tr h="35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SVM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0.37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5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Random Forest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5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Naive Bayes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0.40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5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XGBoost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0.76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5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U-Net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0.48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and Limitations </a:t>
            </a:r>
            <a:endParaRPr/>
          </a:p>
        </p:txBody>
      </p:sp>
      <p:sp>
        <p:nvSpPr>
          <p:cNvPr id="212" name="Google Shape;212;p23"/>
          <p:cNvSpPr txBox="1"/>
          <p:nvPr>
            <p:ph idx="1" type="body"/>
          </p:nvPr>
        </p:nvSpPr>
        <p:spPr>
          <a:xfrm>
            <a:off x="477125" y="1368075"/>
            <a:ext cx="7749300" cy="31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mfortaa Medium"/>
                <a:ea typeface="Comfortaa Medium"/>
                <a:cs typeface="Comfortaa Medium"/>
                <a:sym typeface="Comfortaa Medium"/>
              </a:rPr>
              <a:t>The project began during COVID resulting in difficulties related to attaining a drone. Numerous restrictions and lockdowns at that time placed limitations on data collection. </a:t>
            </a:r>
            <a:endParaRPr sz="1800"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Comfortaa Medium"/>
                <a:ea typeface="Comfortaa Medium"/>
                <a:cs typeface="Comfortaa Medium"/>
                <a:sym typeface="Comfortaa Medium"/>
              </a:rPr>
              <a:t>In its use the drone is limited to clear days with minimum rainfall. In a tropical island this was a major limitation. </a:t>
            </a:r>
            <a:endParaRPr sz="1800"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Comfortaa Medium"/>
                <a:ea typeface="Comfortaa Medium"/>
                <a:cs typeface="Comfortaa Medium"/>
                <a:sym typeface="Comfortaa Medium"/>
              </a:rPr>
              <a:t>The location of the drone survey must have a strong GPS signal for take off. In addition excessive green vegetation and a high concentration of heavy metals in soil affects the drones connectivity to the controller.</a:t>
            </a:r>
            <a:endParaRPr sz="1800"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Comfortaa Medium"/>
                <a:ea typeface="Comfortaa Medium"/>
                <a:cs typeface="Comfortaa Medium"/>
                <a:sym typeface="Comfortaa Medium"/>
              </a:rPr>
              <a:t>There was a human resource limitation on individuals trained to pixel label data. </a:t>
            </a:r>
            <a:endParaRPr sz="1800"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l">
              <a:lnSpc>
                <a:spcPct val="8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sz="112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Platform for Data Access</a:t>
            </a:r>
            <a:endParaRPr/>
          </a:p>
        </p:txBody>
      </p:sp>
      <p:sp>
        <p:nvSpPr>
          <p:cNvPr id="218" name="Google Shape;218;p24"/>
          <p:cNvSpPr txBox="1"/>
          <p:nvPr>
            <p:ph idx="1" type="body"/>
          </p:nvPr>
        </p:nvSpPr>
        <p:spPr>
          <a:xfrm>
            <a:off x="311700" y="1223300"/>
            <a:ext cx="4790100" cy="329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❖"/>
            </a:pP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</a:rPr>
              <a:t>Using the images that were collected and labelled, four data sets were uploaded to the </a:t>
            </a: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</a:rPr>
              <a:t>repository data</a:t>
            </a: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</a:rPr>
              <a:t>.tt.</a:t>
            </a:r>
            <a:endParaRPr sz="20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❖"/>
            </a:pP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</a:rPr>
              <a:t>All data sets available on this site were collected from or are directly related to Trinidad and Tobago.</a:t>
            </a:r>
            <a:endParaRPr sz="20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❖"/>
            </a:pPr>
            <a:r>
              <a:rPr lang="en" sz="2000">
                <a:solidFill>
                  <a:srgbClr val="000000"/>
                </a:solidFill>
                <a:highlight>
                  <a:srgbClr val="FFFFFF"/>
                </a:highlight>
              </a:rPr>
              <a:t>Collections of data sets are published under Organisations and can also be viewed by tags, groups, file formats and licences.</a:t>
            </a:r>
            <a:endParaRPr sz="2000"/>
          </a:p>
        </p:txBody>
      </p:sp>
      <p:pic>
        <p:nvPicPr>
          <p:cNvPr id="219" name="Google Shape;21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8128" y="1487050"/>
            <a:ext cx="3561600" cy="302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Applications Created</a:t>
            </a:r>
            <a:endParaRPr/>
          </a:p>
        </p:txBody>
      </p:sp>
      <p:sp>
        <p:nvSpPr>
          <p:cNvPr id="225" name="Google Shape;225;p25"/>
          <p:cNvSpPr txBox="1"/>
          <p:nvPr>
            <p:ph idx="1" type="body"/>
          </p:nvPr>
        </p:nvSpPr>
        <p:spPr>
          <a:xfrm>
            <a:off x="729325" y="1925150"/>
            <a:ext cx="5120400" cy="7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/>
              <a:t>Both a web and mobile application were created based on the models trained.  </a:t>
            </a:r>
            <a:endParaRPr sz="2000"/>
          </a:p>
        </p:txBody>
      </p:sp>
      <p:pic>
        <p:nvPicPr>
          <p:cNvPr id="226" name="Google Shape;22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2438" y="2794925"/>
            <a:ext cx="4335576" cy="20186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6963" y="255025"/>
            <a:ext cx="2105025" cy="474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33" name="Google Shape;233;p26"/>
          <p:cNvSpPr txBox="1"/>
          <p:nvPr>
            <p:ph idx="1" type="body"/>
          </p:nvPr>
        </p:nvSpPr>
        <p:spPr>
          <a:xfrm>
            <a:off x="719800" y="1297050"/>
            <a:ext cx="6826200" cy="25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Overall, the project enabled the real time and rapid assessment of smallholder crop and water stress detection using machine learning models. 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By generating landscape data, reducing reliance on post-processing expertise and expensive satellite imagery, the project will increase the adoption of AI for climate smart agriculture in the Caribbean.</a:t>
            </a:r>
            <a:endParaRPr sz="2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Applications</a:t>
            </a:r>
            <a:endParaRPr/>
          </a:p>
        </p:txBody>
      </p:sp>
      <p:sp>
        <p:nvSpPr>
          <p:cNvPr id="239" name="Google Shape;239;p27"/>
          <p:cNvSpPr txBox="1"/>
          <p:nvPr>
            <p:ph idx="1" type="body"/>
          </p:nvPr>
        </p:nvSpPr>
        <p:spPr>
          <a:xfrm>
            <a:off x="729450" y="1799100"/>
            <a:ext cx="7688700" cy="27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</a:rPr>
              <a:t>Detect Plant Disease</a:t>
            </a:r>
            <a:endParaRPr sz="2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</a:rPr>
              <a:t>Estimate crop yields </a:t>
            </a:r>
            <a:endParaRPr sz="2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</a:rPr>
              <a:t>Creating datasets to include  more crop types </a:t>
            </a:r>
            <a:endParaRPr sz="2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2"/>
                </a:solidFill>
              </a:rPr>
              <a:t>T</a:t>
            </a:r>
            <a:r>
              <a:rPr lang="en" sz="2000">
                <a:solidFill>
                  <a:schemeClr val="dk2"/>
                </a:solidFill>
                <a:highlight>
                  <a:srgbClr val="FFFFFF"/>
                </a:highlight>
              </a:rPr>
              <a:t>he ability to use the applications with or without an internet connection snf increasing the  efficiencies with image processing and model predictions.</a:t>
            </a:r>
            <a:endParaRPr sz="2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265500" y="1039675"/>
            <a:ext cx="4045200" cy="393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FAAIR was supported by the National Geographic Society and Microsoft through the AI For Earth Innovation Challenge.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In addition the project also </a:t>
            </a:r>
            <a:r>
              <a:rPr lang="en"/>
              <a:t>received</a:t>
            </a:r>
            <a:r>
              <a:rPr lang="en"/>
              <a:t> support through a donation of GPUs from NVIDIA.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785250" y="369150"/>
            <a:ext cx="7573500" cy="4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Works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707575" y="1389825"/>
            <a:ext cx="83946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mfortaa Medium"/>
                <a:ea typeface="Comfortaa Medium"/>
                <a:cs typeface="Comfortaa Medium"/>
                <a:sym typeface="Comfortaa Medium"/>
              </a:rPr>
              <a:t>Precision </a:t>
            </a:r>
            <a:r>
              <a:rPr lang="en" sz="1800">
                <a:latin typeface="Comfortaa Medium"/>
                <a:ea typeface="Comfortaa Medium"/>
                <a:cs typeface="Comfortaa Medium"/>
                <a:sym typeface="Comfortaa Medium"/>
              </a:rPr>
              <a:t>agriculture</a:t>
            </a:r>
            <a:r>
              <a:rPr lang="en" sz="1800">
                <a:latin typeface="Comfortaa Medium"/>
                <a:ea typeface="Comfortaa Medium"/>
                <a:cs typeface="Comfortaa Medium"/>
                <a:sym typeface="Comfortaa Medium"/>
              </a:rPr>
              <a:t> has allowed farmers to make data driven changes to their fields to optimize yield. </a:t>
            </a:r>
            <a:endParaRPr sz="1800"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Comfortaa Medium"/>
                <a:ea typeface="Comfortaa Medium"/>
                <a:cs typeface="Comfortaa Medium"/>
                <a:sym typeface="Comfortaa Medium"/>
              </a:rPr>
              <a:t>Work on weed detection was done by  Hassanein et al whereby a new weed detection methodology was introduced. This methodology used a low-cost UAV system for detecting the high-density vegetation spots as indication for weed patches in various cropped agricultural fields at various flight heights.</a:t>
            </a:r>
            <a:endParaRPr sz="1800"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latin typeface="Comfortaa Medium"/>
                <a:ea typeface="Comfortaa Medium"/>
                <a:cs typeface="Comfortaa Medium"/>
                <a:sym typeface="Comfortaa Medium"/>
              </a:rPr>
              <a:t>This project’s approach on weed detection differs from Hassanein et al by implementing a pixel classification approach, our team’s goal is to produce highly accurate weed detection results for every individual weed plant.</a:t>
            </a:r>
            <a:endParaRPr sz="900">
              <a:solidFill>
                <a:srgbClr val="000000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679025" y="768500"/>
            <a:ext cx="7688700" cy="3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I</a:t>
            </a:r>
            <a:r>
              <a:rPr lang="en" sz="2000"/>
              <a:t>rrigation scheduling technique has become crucial for smart water usage in agriculture. Soil moisture measurements and meteorological variables are </a:t>
            </a:r>
            <a:r>
              <a:rPr lang="en" sz="2000"/>
              <a:t>traditionally</a:t>
            </a:r>
            <a:r>
              <a:rPr lang="en" sz="2000"/>
              <a:t> used for monitoring crop water stress by estimating the amount of water lost from a plant-soil system. 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These approaches are</a:t>
            </a:r>
            <a:r>
              <a:rPr b="1" lang="en" sz="2000"/>
              <a:t> labour intensive</a:t>
            </a:r>
            <a:r>
              <a:rPr lang="en" sz="2000"/>
              <a:t>, destructive and unsuitable for automation. 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Custom software will be built </a:t>
            </a:r>
            <a:r>
              <a:rPr lang="en" sz="2000"/>
              <a:t>around</a:t>
            </a:r>
            <a:r>
              <a:rPr lang="en" sz="2000"/>
              <a:t> the models to provide insights to farmers.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 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262875" y="1242900"/>
            <a:ext cx="5261100" cy="29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000"/>
              <a:t>This project was aimed at applying some large scale agricultural techniques to  Caribbean islands </a:t>
            </a:r>
            <a:r>
              <a:rPr lang="en" sz="2000"/>
              <a:t>in spite</a:t>
            </a:r>
            <a:r>
              <a:rPr lang="en" sz="2000"/>
              <a:t> of their unique challenges such as small scale farming while  provide insights leading to increased crop yield in the face of climate change.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" sz="2000"/>
              <a:t>These plants were selected because of their life cycles, distinction, and availability. </a:t>
            </a:r>
            <a:endParaRPr sz="2000"/>
          </a:p>
        </p:txBody>
      </p:sp>
      <p:grpSp>
        <p:nvGrpSpPr>
          <p:cNvPr id="91" name="Google Shape;91;p17"/>
          <p:cNvGrpSpPr/>
          <p:nvPr/>
        </p:nvGrpSpPr>
        <p:grpSpPr>
          <a:xfrm>
            <a:off x="5667033" y="946271"/>
            <a:ext cx="2998022" cy="1249338"/>
            <a:chOff x="4688192" y="2409015"/>
            <a:chExt cx="3594750" cy="1449012"/>
          </a:xfrm>
        </p:grpSpPr>
        <p:sp>
          <p:nvSpPr>
            <p:cNvPr id="92" name="Google Shape;92;p17"/>
            <p:cNvSpPr/>
            <p:nvPr/>
          </p:nvSpPr>
          <p:spPr>
            <a:xfrm>
              <a:off x="6191616" y="3736709"/>
              <a:ext cx="121317" cy="121317"/>
            </a:xfrm>
            <a:custGeom>
              <a:rect b="b" l="l" r="r" t="t"/>
              <a:pathLst>
                <a:path extrusionOk="0" h="2234" w="2234">
                  <a:moveTo>
                    <a:pt x="2106" y="1"/>
                  </a:moveTo>
                  <a:lnTo>
                    <a:pt x="1" y="128"/>
                  </a:lnTo>
                  <a:lnTo>
                    <a:pt x="128" y="2234"/>
                  </a:lnTo>
                  <a:lnTo>
                    <a:pt x="2234" y="2107"/>
                  </a:lnTo>
                  <a:lnTo>
                    <a:pt x="2106" y="1"/>
                  </a:ln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7"/>
            <p:cNvSpPr/>
            <p:nvPr/>
          </p:nvSpPr>
          <p:spPr>
            <a:xfrm>
              <a:off x="5860086" y="3237324"/>
              <a:ext cx="160471" cy="147275"/>
            </a:xfrm>
            <a:custGeom>
              <a:rect b="b" l="l" r="r" t="t"/>
              <a:pathLst>
                <a:path extrusionOk="0" h="2712" w="2955">
                  <a:moveTo>
                    <a:pt x="1466" y="0"/>
                  </a:moveTo>
                  <a:cubicBezTo>
                    <a:pt x="1378" y="0"/>
                    <a:pt x="1290" y="8"/>
                    <a:pt x="1202" y="25"/>
                  </a:cubicBezTo>
                  <a:cubicBezTo>
                    <a:pt x="467" y="181"/>
                    <a:pt x="1" y="901"/>
                    <a:pt x="156" y="1636"/>
                  </a:cubicBezTo>
                  <a:cubicBezTo>
                    <a:pt x="291" y="2276"/>
                    <a:pt x="844" y="2712"/>
                    <a:pt x="1469" y="2712"/>
                  </a:cubicBezTo>
                  <a:cubicBezTo>
                    <a:pt x="1563" y="2712"/>
                    <a:pt x="1658" y="2702"/>
                    <a:pt x="1753" y="2682"/>
                  </a:cubicBezTo>
                  <a:cubicBezTo>
                    <a:pt x="2488" y="2527"/>
                    <a:pt x="2954" y="1820"/>
                    <a:pt x="2813" y="1085"/>
                  </a:cubicBezTo>
                  <a:cubicBezTo>
                    <a:pt x="2676" y="439"/>
                    <a:pt x="2102" y="0"/>
                    <a:pt x="1466" y="0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7"/>
            <p:cNvSpPr/>
            <p:nvPr/>
          </p:nvSpPr>
          <p:spPr>
            <a:xfrm>
              <a:off x="5920744" y="3346856"/>
              <a:ext cx="181922" cy="366124"/>
            </a:xfrm>
            <a:custGeom>
              <a:rect b="b" l="l" r="r" t="t"/>
              <a:pathLst>
                <a:path extrusionOk="0" h="6742" w="3350">
                  <a:moveTo>
                    <a:pt x="1173" y="1"/>
                  </a:moveTo>
                  <a:lnTo>
                    <a:pt x="0" y="425"/>
                  </a:lnTo>
                  <a:lnTo>
                    <a:pt x="2148" y="6742"/>
                  </a:lnTo>
                  <a:lnTo>
                    <a:pt x="3349" y="6290"/>
                  </a:lnTo>
                  <a:lnTo>
                    <a:pt x="1173" y="1"/>
                  </a:ln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7"/>
            <p:cNvSpPr/>
            <p:nvPr/>
          </p:nvSpPr>
          <p:spPr>
            <a:xfrm>
              <a:off x="6016646" y="3660846"/>
              <a:ext cx="149719" cy="137229"/>
            </a:xfrm>
            <a:custGeom>
              <a:rect b="b" l="l" r="r" t="t"/>
              <a:pathLst>
                <a:path extrusionOk="0" h="2527" w="2757">
                  <a:moveTo>
                    <a:pt x="1378" y="1"/>
                  </a:moveTo>
                  <a:cubicBezTo>
                    <a:pt x="1292" y="1"/>
                    <a:pt x="1205" y="9"/>
                    <a:pt x="1117" y="27"/>
                  </a:cubicBezTo>
                  <a:cubicBezTo>
                    <a:pt x="439" y="168"/>
                    <a:pt x="1" y="833"/>
                    <a:pt x="142" y="1525"/>
                  </a:cubicBezTo>
                  <a:cubicBezTo>
                    <a:pt x="265" y="2118"/>
                    <a:pt x="788" y="2527"/>
                    <a:pt x="1379" y="2527"/>
                  </a:cubicBezTo>
                  <a:cubicBezTo>
                    <a:pt x="1465" y="2527"/>
                    <a:pt x="1552" y="2518"/>
                    <a:pt x="1640" y="2500"/>
                  </a:cubicBezTo>
                  <a:cubicBezTo>
                    <a:pt x="2318" y="2359"/>
                    <a:pt x="2756" y="1695"/>
                    <a:pt x="2615" y="1002"/>
                  </a:cubicBezTo>
                  <a:cubicBezTo>
                    <a:pt x="2492" y="410"/>
                    <a:pt x="1969" y="1"/>
                    <a:pt x="1378" y="1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7"/>
            <p:cNvSpPr/>
            <p:nvPr/>
          </p:nvSpPr>
          <p:spPr>
            <a:xfrm>
              <a:off x="6016646" y="3660846"/>
              <a:ext cx="149719" cy="137229"/>
            </a:xfrm>
            <a:custGeom>
              <a:rect b="b" l="l" r="r" t="t"/>
              <a:pathLst>
                <a:path extrusionOk="0" h="2527" w="2757">
                  <a:moveTo>
                    <a:pt x="1378" y="1"/>
                  </a:moveTo>
                  <a:cubicBezTo>
                    <a:pt x="1292" y="1"/>
                    <a:pt x="1205" y="9"/>
                    <a:pt x="1117" y="27"/>
                  </a:cubicBezTo>
                  <a:cubicBezTo>
                    <a:pt x="439" y="168"/>
                    <a:pt x="1" y="833"/>
                    <a:pt x="142" y="1525"/>
                  </a:cubicBezTo>
                  <a:cubicBezTo>
                    <a:pt x="265" y="2118"/>
                    <a:pt x="788" y="2527"/>
                    <a:pt x="1379" y="2527"/>
                  </a:cubicBezTo>
                  <a:cubicBezTo>
                    <a:pt x="1465" y="2527"/>
                    <a:pt x="1552" y="2518"/>
                    <a:pt x="1640" y="2500"/>
                  </a:cubicBezTo>
                  <a:cubicBezTo>
                    <a:pt x="2318" y="2359"/>
                    <a:pt x="2756" y="1695"/>
                    <a:pt x="2615" y="1002"/>
                  </a:cubicBezTo>
                  <a:cubicBezTo>
                    <a:pt x="2492" y="410"/>
                    <a:pt x="1969" y="1"/>
                    <a:pt x="13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7"/>
            <p:cNvSpPr/>
            <p:nvPr/>
          </p:nvSpPr>
          <p:spPr>
            <a:xfrm>
              <a:off x="5903041" y="2909813"/>
              <a:ext cx="208803" cy="435309"/>
            </a:xfrm>
            <a:custGeom>
              <a:rect b="b" l="l" r="r" t="t"/>
              <a:pathLst>
                <a:path extrusionOk="0" h="8016" w="3845">
                  <a:moveTo>
                    <a:pt x="3179" y="1"/>
                  </a:moveTo>
                  <a:cubicBezTo>
                    <a:pt x="2929" y="1"/>
                    <a:pt x="2690" y="158"/>
                    <a:pt x="2601" y="403"/>
                  </a:cubicBezTo>
                  <a:lnTo>
                    <a:pt x="114" y="7201"/>
                  </a:lnTo>
                  <a:cubicBezTo>
                    <a:pt x="1" y="7526"/>
                    <a:pt x="156" y="7865"/>
                    <a:pt x="467" y="7978"/>
                  </a:cubicBezTo>
                  <a:cubicBezTo>
                    <a:pt x="536" y="8003"/>
                    <a:pt x="607" y="8015"/>
                    <a:pt x="676" y="8015"/>
                  </a:cubicBezTo>
                  <a:cubicBezTo>
                    <a:pt x="923" y="8015"/>
                    <a:pt x="1157" y="7867"/>
                    <a:pt x="1245" y="7625"/>
                  </a:cubicBezTo>
                  <a:lnTo>
                    <a:pt x="3732" y="813"/>
                  </a:lnTo>
                  <a:cubicBezTo>
                    <a:pt x="3845" y="502"/>
                    <a:pt x="3689" y="163"/>
                    <a:pt x="3379" y="36"/>
                  </a:cubicBezTo>
                  <a:cubicBezTo>
                    <a:pt x="3313" y="12"/>
                    <a:pt x="3245" y="1"/>
                    <a:pt x="3179" y="1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7"/>
            <p:cNvSpPr/>
            <p:nvPr/>
          </p:nvSpPr>
          <p:spPr>
            <a:xfrm>
              <a:off x="5903041" y="2909813"/>
              <a:ext cx="208803" cy="435309"/>
            </a:xfrm>
            <a:custGeom>
              <a:rect b="b" l="l" r="r" t="t"/>
              <a:pathLst>
                <a:path extrusionOk="0" h="8016" w="3845">
                  <a:moveTo>
                    <a:pt x="3179" y="1"/>
                  </a:moveTo>
                  <a:cubicBezTo>
                    <a:pt x="2929" y="1"/>
                    <a:pt x="2690" y="158"/>
                    <a:pt x="2601" y="403"/>
                  </a:cubicBezTo>
                  <a:lnTo>
                    <a:pt x="114" y="7201"/>
                  </a:lnTo>
                  <a:cubicBezTo>
                    <a:pt x="1" y="7526"/>
                    <a:pt x="156" y="7865"/>
                    <a:pt x="467" y="7978"/>
                  </a:cubicBezTo>
                  <a:cubicBezTo>
                    <a:pt x="536" y="8003"/>
                    <a:pt x="607" y="8015"/>
                    <a:pt x="676" y="8015"/>
                  </a:cubicBezTo>
                  <a:cubicBezTo>
                    <a:pt x="923" y="8015"/>
                    <a:pt x="1157" y="7867"/>
                    <a:pt x="1245" y="7625"/>
                  </a:cubicBezTo>
                  <a:lnTo>
                    <a:pt x="3732" y="813"/>
                  </a:lnTo>
                  <a:cubicBezTo>
                    <a:pt x="3845" y="502"/>
                    <a:pt x="3689" y="163"/>
                    <a:pt x="3379" y="36"/>
                  </a:cubicBezTo>
                  <a:cubicBezTo>
                    <a:pt x="3313" y="12"/>
                    <a:pt x="3245" y="1"/>
                    <a:pt x="31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7"/>
            <p:cNvSpPr/>
            <p:nvPr/>
          </p:nvSpPr>
          <p:spPr>
            <a:xfrm>
              <a:off x="7071079" y="2528268"/>
              <a:ext cx="462081" cy="71737"/>
            </a:xfrm>
            <a:custGeom>
              <a:rect b="b" l="l" r="r" t="t"/>
              <a:pathLst>
                <a:path extrusionOk="0" h="1321" w="8509">
                  <a:moveTo>
                    <a:pt x="6660" y="1"/>
                  </a:moveTo>
                  <a:cubicBezTo>
                    <a:pt x="6297" y="1"/>
                    <a:pt x="5877" y="19"/>
                    <a:pt x="5399" y="67"/>
                  </a:cubicBezTo>
                  <a:cubicBezTo>
                    <a:pt x="3265" y="279"/>
                    <a:pt x="1" y="109"/>
                    <a:pt x="566" y="519"/>
                  </a:cubicBezTo>
                  <a:cubicBezTo>
                    <a:pt x="914" y="765"/>
                    <a:pt x="3041" y="1321"/>
                    <a:pt x="5084" y="1321"/>
                  </a:cubicBezTo>
                  <a:cubicBezTo>
                    <a:pt x="6447" y="1321"/>
                    <a:pt x="7773" y="1073"/>
                    <a:pt x="8508" y="321"/>
                  </a:cubicBezTo>
                  <a:lnTo>
                    <a:pt x="8508" y="222"/>
                  </a:lnTo>
                  <a:cubicBezTo>
                    <a:pt x="8508" y="222"/>
                    <a:pt x="7921" y="1"/>
                    <a:pt x="6660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7"/>
            <p:cNvSpPr/>
            <p:nvPr/>
          </p:nvSpPr>
          <p:spPr>
            <a:xfrm>
              <a:off x="7569162" y="2518059"/>
              <a:ext cx="39208" cy="82163"/>
            </a:xfrm>
            <a:custGeom>
              <a:rect b="b" l="l" r="r" t="t"/>
              <a:pathLst>
                <a:path extrusionOk="0" h="1513" w="722">
                  <a:moveTo>
                    <a:pt x="622" y="0"/>
                  </a:moveTo>
                  <a:lnTo>
                    <a:pt x="1" y="29"/>
                  </a:lnTo>
                  <a:lnTo>
                    <a:pt x="85" y="1512"/>
                  </a:lnTo>
                  <a:lnTo>
                    <a:pt x="721" y="1470"/>
                  </a:lnTo>
                  <a:lnTo>
                    <a:pt x="622" y="0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7"/>
            <p:cNvSpPr/>
            <p:nvPr/>
          </p:nvSpPr>
          <p:spPr>
            <a:xfrm>
              <a:off x="7526967" y="2505786"/>
              <a:ext cx="120557" cy="63754"/>
            </a:xfrm>
            <a:custGeom>
              <a:rect b="b" l="l" r="r" t="t"/>
              <a:pathLst>
                <a:path extrusionOk="0" h="1174" w="2220">
                  <a:moveTo>
                    <a:pt x="2163" y="0"/>
                  </a:moveTo>
                  <a:lnTo>
                    <a:pt x="0" y="127"/>
                  </a:lnTo>
                  <a:lnTo>
                    <a:pt x="57" y="1173"/>
                  </a:lnTo>
                  <a:lnTo>
                    <a:pt x="2219" y="1032"/>
                  </a:lnTo>
                  <a:lnTo>
                    <a:pt x="2163" y="0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7"/>
            <p:cNvSpPr/>
            <p:nvPr/>
          </p:nvSpPr>
          <p:spPr>
            <a:xfrm>
              <a:off x="7645894" y="2488734"/>
              <a:ext cx="438187" cy="86291"/>
            </a:xfrm>
            <a:custGeom>
              <a:rect b="b" l="l" r="r" t="t"/>
              <a:pathLst>
                <a:path extrusionOk="0" h="1589" w="8069">
                  <a:moveTo>
                    <a:pt x="7525" y="1"/>
                  </a:moveTo>
                  <a:cubicBezTo>
                    <a:pt x="6630" y="1"/>
                    <a:pt x="4574" y="284"/>
                    <a:pt x="3068" y="314"/>
                  </a:cubicBezTo>
                  <a:cubicBezTo>
                    <a:pt x="934" y="357"/>
                    <a:pt x="1" y="837"/>
                    <a:pt x="1" y="837"/>
                  </a:cubicBezTo>
                  <a:lnTo>
                    <a:pt x="15" y="936"/>
                  </a:lnTo>
                  <a:cubicBezTo>
                    <a:pt x="609" y="1412"/>
                    <a:pt x="1480" y="1589"/>
                    <a:pt x="2429" y="1589"/>
                  </a:cubicBezTo>
                  <a:cubicBezTo>
                    <a:pt x="4751" y="1589"/>
                    <a:pt x="7544" y="528"/>
                    <a:pt x="7915" y="187"/>
                  </a:cubicBezTo>
                  <a:cubicBezTo>
                    <a:pt x="8069" y="50"/>
                    <a:pt x="7897" y="1"/>
                    <a:pt x="7525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7"/>
            <p:cNvSpPr/>
            <p:nvPr/>
          </p:nvSpPr>
          <p:spPr>
            <a:xfrm>
              <a:off x="7498566" y="2592402"/>
              <a:ext cx="207282" cy="255016"/>
            </a:xfrm>
            <a:custGeom>
              <a:rect b="b" l="l" r="r" t="t"/>
              <a:pathLst>
                <a:path extrusionOk="0" h="4696" w="3817">
                  <a:moveTo>
                    <a:pt x="2809" y="0"/>
                  </a:moveTo>
                  <a:cubicBezTo>
                    <a:pt x="2791" y="0"/>
                    <a:pt x="2774" y="1"/>
                    <a:pt x="2756" y="2"/>
                  </a:cubicBezTo>
                  <a:lnTo>
                    <a:pt x="806" y="115"/>
                  </a:lnTo>
                  <a:cubicBezTo>
                    <a:pt x="354" y="143"/>
                    <a:pt x="1" y="525"/>
                    <a:pt x="29" y="977"/>
                  </a:cubicBezTo>
                  <a:lnTo>
                    <a:pt x="198" y="3917"/>
                  </a:lnTo>
                  <a:cubicBezTo>
                    <a:pt x="226" y="4352"/>
                    <a:pt x="593" y="4696"/>
                    <a:pt x="1024" y="4696"/>
                  </a:cubicBezTo>
                  <a:cubicBezTo>
                    <a:pt x="1041" y="4696"/>
                    <a:pt x="1058" y="4695"/>
                    <a:pt x="1075" y="4694"/>
                  </a:cubicBezTo>
                  <a:lnTo>
                    <a:pt x="3025" y="4581"/>
                  </a:lnTo>
                  <a:cubicBezTo>
                    <a:pt x="3477" y="4553"/>
                    <a:pt x="3816" y="4157"/>
                    <a:pt x="3788" y="3705"/>
                  </a:cubicBezTo>
                  <a:lnTo>
                    <a:pt x="3618" y="765"/>
                  </a:lnTo>
                  <a:cubicBezTo>
                    <a:pt x="3591" y="331"/>
                    <a:pt x="3238" y="0"/>
                    <a:pt x="2809" y="0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7"/>
            <p:cNvSpPr/>
            <p:nvPr/>
          </p:nvSpPr>
          <p:spPr>
            <a:xfrm>
              <a:off x="7498566" y="2592402"/>
              <a:ext cx="207282" cy="255016"/>
            </a:xfrm>
            <a:custGeom>
              <a:rect b="b" l="l" r="r" t="t"/>
              <a:pathLst>
                <a:path extrusionOk="0" h="4696" w="3817">
                  <a:moveTo>
                    <a:pt x="2809" y="0"/>
                  </a:moveTo>
                  <a:cubicBezTo>
                    <a:pt x="2791" y="0"/>
                    <a:pt x="2774" y="1"/>
                    <a:pt x="2756" y="2"/>
                  </a:cubicBezTo>
                  <a:lnTo>
                    <a:pt x="806" y="115"/>
                  </a:lnTo>
                  <a:cubicBezTo>
                    <a:pt x="354" y="143"/>
                    <a:pt x="1" y="525"/>
                    <a:pt x="29" y="977"/>
                  </a:cubicBezTo>
                  <a:lnTo>
                    <a:pt x="198" y="3917"/>
                  </a:lnTo>
                  <a:cubicBezTo>
                    <a:pt x="226" y="4352"/>
                    <a:pt x="593" y="4696"/>
                    <a:pt x="1024" y="4696"/>
                  </a:cubicBezTo>
                  <a:cubicBezTo>
                    <a:pt x="1041" y="4696"/>
                    <a:pt x="1058" y="4695"/>
                    <a:pt x="1075" y="4694"/>
                  </a:cubicBezTo>
                  <a:lnTo>
                    <a:pt x="3025" y="4581"/>
                  </a:lnTo>
                  <a:cubicBezTo>
                    <a:pt x="3477" y="4553"/>
                    <a:pt x="3816" y="4157"/>
                    <a:pt x="3788" y="3705"/>
                  </a:cubicBezTo>
                  <a:lnTo>
                    <a:pt x="3618" y="765"/>
                  </a:lnTo>
                  <a:cubicBezTo>
                    <a:pt x="3591" y="331"/>
                    <a:pt x="3238" y="0"/>
                    <a:pt x="280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7"/>
            <p:cNvSpPr/>
            <p:nvPr/>
          </p:nvSpPr>
          <p:spPr>
            <a:xfrm>
              <a:off x="5862367" y="2828084"/>
              <a:ext cx="1348447" cy="153575"/>
            </a:xfrm>
            <a:custGeom>
              <a:rect b="b" l="l" r="r" t="t"/>
              <a:pathLst>
                <a:path extrusionOk="0" h="2828" w="24831">
                  <a:moveTo>
                    <a:pt x="24760" y="1"/>
                  </a:moveTo>
                  <a:lnTo>
                    <a:pt x="1" y="1470"/>
                  </a:lnTo>
                  <a:lnTo>
                    <a:pt x="86" y="2827"/>
                  </a:lnTo>
                  <a:lnTo>
                    <a:pt x="24831" y="1357"/>
                  </a:lnTo>
                  <a:lnTo>
                    <a:pt x="24760" y="1"/>
                  </a:ln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7"/>
            <p:cNvSpPr/>
            <p:nvPr/>
          </p:nvSpPr>
          <p:spPr>
            <a:xfrm>
              <a:off x="5862367" y="2828084"/>
              <a:ext cx="1348447" cy="153575"/>
            </a:xfrm>
            <a:custGeom>
              <a:rect b="b" l="l" r="r" t="t"/>
              <a:pathLst>
                <a:path extrusionOk="0" h="2828" w="24831">
                  <a:moveTo>
                    <a:pt x="24760" y="1"/>
                  </a:moveTo>
                  <a:lnTo>
                    <a:pt x="1" y="1470"/>
                  </a:lnTo>
                  <a:lnTo>
                    <a:pt x="86" y="2827"/>
                  </a:lnTo>
                  <a:lnTo>
                    <a:pt x="24831" y="1357"/>
                  </a:lnTo>
                  <a:lnTo>
                    <a:pt x="2476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7"/>
            <p:cNvSpPr/>
            <p:nvPr/>
          </p:nvSpPr>
          <p:spPr>
            <a:xfrm>
              <a:off x="7155523" y="2778232"/>
              <a:ext cx="132070" cy="93676"/>
            </a:xfrm>
            <a:custGeom>
              <a:rect b="b" l="l" r="r" t="t"/>
              <a:pathLst>
                <a:path extrusionOk="0" h="1725" w="2432">
                  <a:moveTo>
                    <a:pt x="2332" y="0"/>
                  </a:moveTo>
                  <a:lnTo>
                    <a:pt x="0" y="141"/>
                  </a:lnTo>
                  <a:lnTo>
                    <a:pt x="99" y="1724"/>
                  </a:lnTo>
                  <a:lnTo>
                    <a:pt x="2431" y="1597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7193102" y="2859581"/>
              <a:ext cx="65329" cy="79122"/>
            </a:xfrm>
            <a:custGeom>
              <a:rect b="b" l="l" r="r" t="t"/>
              <a:pathLst>
                <a:path extrusionOk="0" h="1457" w="1203">
                  <a:moveTo>
                    <a:pt x="1132" y="0"/>
                  </a:moveTo>
                  <a:lnTo>
                    <a:pt x="1" y="57"/>
                  </a:lnTo>
                  <a:lnTo>
                    <a:pt x="43" y="919"/>
                  </a:lnTo>
                  <a:cubicBezTo>
                    <a:pt x="57" y="1221"/>
                    <a:pt x="324" y="1456"/>
                    <a:pt x="625" y="1456"/>
                  </a:cubicBezTo>
                  <a:cubicBezTo>
                    <a:pt x="634" y="1456"/>
                    <a:pt x="642" y="1456"/>
                    <a:pt x="651" y="1456"/>
                  </a:cubicBezTo>
                  <a:cubicBezTo>
                    <a:pt x="962" y="1427"/>
                    <a:pt x="1202" y="1159"/>
                    <a:pt x="1174" y="848"/>
                  </a:cubicBezTo>
                  <a:lnTo>
                    <a:pt x="1132" y="0"/>
                  </a:ln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>
              <a:off x="6522385" y="2435190"/>
              <a:ext cx="25360" cy="59138"/>
            </a:xfrm>
            <a:custGeom>
              <a:rect b="b" l="l" r="r" t="t"/>
              <a:pathLst>
                <a:path extrusionOk="0" h="1089" w="467">
                  <a:moveTo>
                    <a:pt x="396" y="0"/>
                  </a:moveTo>
                  <a:lnTo>
                    <a:pt x="1" y="28"/>
                  </a:lnTo>
                  <a:lnTo>
                    <a:pt x="57" y="1088"/>
                  </a:lnTo>
                  <a:lnTo>
                    <a:pt x="467" y="1060"/>
                  </a:lnTo>
                  <a:lnTo>
                    <a:pt x="396" y="0"/>
                  </a:ln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7"/>
            <p:cNvSpPr/>
            <p:nvPr/>
          </p:nvSpPr>
          <p:spPr>
            <a:xfrm>
              <a:off x="6467918" y="2409015"/>
              <a:ext cx="129735" cy="40837"/>
            </a:xfrm>
            <a:custGeom>
              <a:rect b="b" l="l" r="r" t="t"/>
              <a:pathLst>
                <a:path extrusionOk="0" h="752" w="2389">
                  <a:moveTo>
                    <a:pt x="2060" y="1"/>
                  </a:moveTo>
                  <a:cubicBezTo>
                    <a:pt x="2052" y="1"/>
                    <a:pt x="2044" y="1"/>
                    <a:pt x="2035" y="2"/>
                  </a:cubicBezTo>
                  <a:lnTo>
                    <a:pt x="311" y="100"/>
                  </a:lnTo>
                  <a:cubicBezTo>
                    <a:pt x="127" y="115"/>
                    <a:pt x="0" y="270"/>
                    <a:pt x="0" y="440"/>
                  </a:cubicBezTo>
                  <a:cubicBezTo>
                    <a:pt x="14" y="615"/>
                    <a:pt x="156" y="752"/>
                    <a:pt x="328" y="752"/>
                  </a:cubicBezTo>
                  <a:cubicBezTo>
                    <a:pt x="337" y="752"/>
                    <a:pt x="345" y="751"/>
                    <a:pt x="353" y="751"/>
                  </a:cubicBezTo>
                  <a:lnTo>
                    <a:pt x="2078" y="652"/>
                  </a:lnTo>
                  <a:cubicBezTo>
                    <a:pt x="2247" y="637"/>
                    <a:pt x="2388" y="482"/>
                    <a:pt x="2374" y="312"/>
                  </a:cubicBezTo>
                  <a:cubicBezTo>
                    <a:pt x="2374" y="137"/>
                    <a:pt x="2233" y="1"/>
                    <a:pt x="2060" y="1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>
              <a:off x="6140950" y="2467067"/>
              <a:ext cx="777756" cy="344185"/>
            </a:xfrm>
            <a:custGeom>
              <a:rect b="b" l="l" r="r" t="t"/>
              <a:pathLst>
                <a:path extrusionOk="0" h="6338" w="14322">
                  <a:moveTo>
                    <a:pt x="10707" y="0"/>
                  </a:moveTo>
                  <a:cubicBezTo>
                    <a:pt x="10639" y="0"/>
                    <a:pt x="10570" y="2"/>
                    <a:pt x="10501" y="7"/>
                  </a:cubicBezTo>
                  <a:lnTo>
                    <a:pt x="3520" y="431"/>
                  </a:lnTo>
                  <a:cubicBezTo>
                    <a:pt x="1471" y="544"/>
                    <a:pt x="1" y="2437"/>
                    <a:pt x="397" y="4458"/>
                  </a:cubicBezTo>
                  <a:lnTo>
                    <a:pt x="764" y="6338"/>
                  </a:lnTo>
                  <a:lnTo>
                    <a:pt x="13808" y="5560"/>
                  </a:lnTo>
                  <a:lnTo>
                    <a:pt x="14048" y="3836"/>
                  </a:lnTo>
                  <a:cubicBezTo>
                    <a:pt x="14322" y="1799"/>
                    <a:pt x="12730" y="0"/>
                    <a:pt x="10707" y="0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>
              <a:off x="6140950" y="2467067"/>
              <a:ext cx="777756" cy="344185"/>
            </a:xfrm>
            <a:custGeom>
              <a:rect b="b" l="l" r="r" t="t"/>
              <a:pathLst>
                <a:path extrusionOk="0" h="6338" w="14322">
                  <a:moveTo>
                    <a:pt x="10707" y="0"/>
                  </a:moveTo>
                  <a:cubicBezTo>
                    <a:pt x="10639" y="0"/>
                    <a:pt x="10570" y="2"/>
                    <a:pt x="10501" y="7"/>
                  </a:cubicBezTo>
                  <a:lnTo>
                    <a:pt x="3520" y="431"/>
                  </a:lnTo>
                  <a:cubicBezTo>
                    <a:pt x="1471" y="544"/>
                    <a:pt x="1" y="2437"/>
                    <a:pt x="397" y="4458"/>
                  </a:cubicBezTo>
                  <a:lnTo>
                    <a:pt x="764" y="6338"/>
                  </a:lnTo>
                  <a:lnTo>
                    <a:pt x="13808" y="5560"/>
                  </a:lnTo>
                  <a:lnTo>
                    <a:pt x="14048" y="3836"/>
                  </a:lnTo>
                  <a:cubicBezTo>
                    <a:pt x="14322" y="1799"/>
                    <a:pt x="12730" y="0"/>
                    <a:pt x="1070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7"/>
            <p:cNvSpPr/>
            <p:nvPr/>
          </p:nvSpPr>
          <p:spPr>
            <a:xfrm>
              <a:off x="6419532" y="2558733"/>
              <a:ext cx="14662" cy="86019"/>
            </a:xfrm>
            <a:custGeom>
              <a:rect b="b" l="l" r="r" t="t"/>
              <a:pathLst>
                <a:path extrusionOk="0" h="1584" w="270">
                  <a:moveTo>
                    <a:pt x="185" y="0"/>
                  </a:moveTo>
                  <a:lnTo>
                    <a:pt x="1" y="14"/>
                  </a:lnTo>
                  <a:lnTo>
                    <a:pt x="86" y="1583"/>
                  </a:lnTo>
                  <a:lnTo>
                    <a:pt x="269" y="1583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7"/>
            <p:cNvSpPr/>
            <p:nvPr/>
          </p:nvSpPr>
          <p:spPr>
            <a:xfrm>
              <a:off x="6457926" y="2556398"/>
              <a:ext cx="15423" cy="86019"/>
            </a:xfrm>
            <a:custGeom>
              <a:rect b="b" l="l" r="r" t="t"/>
              <a:pathLst>
                <a:path extrusionOk="0" h="1584" w="284">
                  <a:moveTo>
                    <a:pt x="184" y="1"/>
                  </a:moveTo>
                  <a:lnTo>
                    <a:pt x="0" y="15"/>
                  </a:lnTo>
                  <a:lnTo>
                    <a:pt x="85" y="1584"/>
                  </a:lnTo>
                  <a:lnTo>
                    <a:pt x="283" y="1584"/>
                  </a:lnTo>
                  <a:lnTo>
                    <a:pt x="184" y="1"/>
                  </a:ln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7"/>
            <p:cNvSpPr/>
            <p:nvPr/>
          </p:nvSpPr>
          <p:spPr>
            <a:xfrm>
              <a:off x="6496319" y="2554117"/>
              <a:ext cx="15368" cy="86019"/>
            </a:xfrm>
            <a:custGeom>
              <a:rect b="b" l="l" r="r" t="t"/>
              <a:pathLst>
                <a:path extrusionOk="0" h="1584" w="283">
                  <a:moveTo>
                    <a:pt x="184" y="0"/>
                  </a:moveTo>
                  <a:lnTo>
                    <a:pt x="0" y="15"/>
                  </a:lnTo>
                  <a:lnTo>
                    <a:pt x="99" y="1583"/>
                  </a:lnTo>
                  <a:lnTo>
                    <a:pt x="283" y="1583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7"/>
            <p:cNvSpPr/>
            <p:nvPr/>
          </p:nvSpPr>
          <p:spPr>
            <a:xfrm>
              <a:off x="6534658" y="2551836"/>
              <a:ext cx="15423" cy="85965"/>
            </a:xfrm>
            <a:custGeom>
              <a:rect b="b" l="l" r="r" t="t"/>
              <a:pathLst>
                <a:path extrusionOk="0" h="1583" w="284">
                  <a:moveTo>
                    <a:pt x="184" y="0"/>
                  </a:moveTo>
                  <a:lnTo>
                    <a:pt x="1" y="14"/>
                  </a:lnTo>
                  <a:lnTo>
                    <a:pt x="100" y="1583"/>
                  </a:lnTo>
                  <a:lnTo>
                    <a:pt x="283" y="1583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7"/>
            <p:cNvSpPr/>
            <p:nvPr/>
          </p:nvSpPr>
          <p:spPr>
            <a:xfrm>
              <a:off x="6573052" y="2549501"/>
              <a:ext cx="15368" cy="86779"/>
            </a:xfrm>
            <a:custGeom>
              <a:rect b="b" l="l" r="r" t="t"/>
              <a:pathLst>
                <a:path extrusionOk="0" h="1598" w="283">
                  <a:moveTo>
                    <a:pt x="198" y="1"/>
                  </a:moveTo>
                  <a:lnTo>
                    <a:pt x="0" y="15"/>
                  </a:lnTo>
                  <a:lnTo>
                    <a:pt x="99" y="1598"/>
                  </a:lnTo>
                  <a:lnTo>
                    <a:pt x="283" y="1583"/>
                  </a:lnTo>
                  <a:lnTo>
                    <a:pt x="198" y="1"/>
                  </a:ln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7"/>
            <p:cNvSpPr/>
            <p:nvPr/>
          </p:nvSpPr>
          <p:spPr>
            <a:xfrm>
              <a:off x="6612205" y="2547220"/>
              <a:ext cx="14608" cy="86779"/>
            </a:xfrm>
            <a:custGeom>
              <a:rect b="b" l="l" r="r" t="t"/>
              <a:pathLst>
                <a:path extrusionOk="0" h="1598" w="269">
                  <a:moveTo>
                    <a:pt x="184" y="0"/>
                  </a:moveTo>
                  <a:lnTo>
                    <a:pt x="0" y="14"/>
                  </a:lnTo>
                  <a:lnTo>
                    <a:pt x="85" y="1597"/>
                  </a:lnTo>
                  <a:lnTo>
                    <a:pt x="269" y="1583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7"/>
            <p:cNvSpPr/>
            <p:nvPr/>
          </p:nvSpPr>
          <p:spPr>
            <a:xfrm>
              <a:off x="6185479" y="2772856"/>
              <a:ext cx="722962" cy="426566"/>
            </a:xfrm>
            <a:custGeom>
              <a:rect b="b" l="l" r="r" t="t"/>
              <a:pathLst>
                <a:path extrusionOk="0" h="7855" w="13313">
                  <a:moveTo>
                    <a:pt x="13044" y="0"/>
                  </a:moveTo>
                  <a:lnTo>
                    <a:pt x="1" y="777"/>
                  </a:lnTo>
                  <a:lnTo>
                    <a:pt x="57" y="1696"/>
                  </a:lnTo>
                  <a:cubicBezTo>
                    <a:pt x="261" y="5169"/>
                    <a:pt x="3144" y="7855"/>
                    <a:pt x="6579" y="7855"/>
                  </a:cubicBezTo>
                  <a:cubicBezTo>
                    <a:pt x="6708" y="7855"/>
                    <a:pt x="6837" y="7851"/>
                    <a:pt x="6968" y="7843"/>
                  </a:cubicBezTo>
                  <a:cubicBezTo>
                    <a:pt x="10557" y="7631"/>
                    <a:pt x="13313" y="4536"/>
                    <a:pt x="13101" y="933"/>
                  </a:cubicBezTo>
                  <a:lnTo>
                    <a:pt x="13044" y="0"/>
                  </a:ln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>
              <a:off x="6444132" y="2952930"/>
              <a:ext cx="222596" cy="216080"/>
            </a:xfrm>
            <a:custGeom>
              <a:rect b="b" l="l" r="r" t="t"/>
              <a:pathLst>
                <a:path extrusionOk="0" h="3979" w="4099">
                  <a:moveTo>
                    <a:pt x="2065" y="1"/>
                  </a:moveTo>
                  <a:cubicBezTo>
                    <a:pt x="2022" y="1"/>
                    <a:pt x="1979" y="2"/>
                    <a:pt x="1936" y="5"/>
                  </a:cubicBezTo>
                  <a:cubicBezTo>
                    <a:pt x="834" y="62"/>
                    <a:pt x="0" y="1009"/>
                    <a:pt x="71" y="2111"/>
                  </a:cubicBezTo>
                  <a:cubicBezTo>
                    <a:pt x="125" y="3164"/>
                    <a:pt x="1014" y="3979"/>
                    <a:pt x="2058" y="3979"/>
                  </a:cubicBezTo>
                  <a:cubicBezTo>
                    <a:pt x="2093" y="3979"/>
                    <a:pt x="2127" y="3978"/>
                    <a:pt x="2162" y="3976"/>
                  </a:cubicBezTo>
                  <a:cubicBezTo>
                    <a:pt x="3265" y="3906"/>
                    <a:pt x="4098" y="2959"/>
                    <a:pt x="4028" y="1871"/>
                  </a:cubicBezTo>
                  <a:cubicBezTo>
                    <a:pt x="3973" y="812"/>
                    <a:pt x="3098" y="1"/>
                    <a:pt x="20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7"/>
            <p:cNvSpPr/>
            <p:nvPr/>
          </p:nvSpPr>
          <p:spPr>
            <a:xfrm>
              <a:off x="4948365" y="2639538"/>
              <a:ext cx="462081" cy="71140"/>
            </a:xfrm>
            <a:custGeom>
              <a:rect b="b" l="l" r="r" t="t"/>
              <a:pathLst>
                <a:path extrusionOk="0" h="1310" w="8509">
                  <a:moveTo>
                    <a:pt x="6653" y="1"/>
                  </a:moveTo>
                  <a:cubicBezTo>
                    <a:pt x="6291" y="1"/>
                    <a:pt x="5874" y="19"/>
                    <a:pt x="5399" y="67"/>
                  </a:cubicBezTo>
                  <a:cubicBezTo>
                    <a:pt x="3265" y="265"/>
                    <a:pt x="1" y="109"/>
                    <a:pt x="566" y="505"/>
                  </a:cubicBezTo>
                  <a:cubicBezTo>
                    <a:pt x="906" y="751"/>
                    <a:pt x="3040" y="1310"/>
                    <a:pt x="5091" y="1310"/>
                  </a:cubicBezTo>
                  <a:cubicBezTo>
                    <a:pt x="6449" y="1310"/>
                    <a:pt x="7770" y="1065"/>
                    <a:pt x="8508" y="321"/>
                  </a:cubicBezTo>
                  <a:lnTo>
                    <a:pt x="8494" y="222"/>
                  </a:lnTo>
                  <a:cubicBezTo>
                    <a:pt x="8494" y="222"/>
                    <a:pt x="7907" y="1"/>
                    <a:pt x="6653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7"/>
            <p:cNvSpPr/>
            <p:nvPr/>
          </p:nvSpPr>
          <p:spPr>
            <a:xfrm>
              <a:off x="5446447" y="2628569"/>
              <a:ext cx="38448" cy="82163"/>
            </a:xfrm>
            <a:custGeom>
              <a:rect b="b" l="l" r="r" t="t"/>
              <a:pathLst>
                <a:path extrusionOk="0" h="1513" w="708">
                  <a:moveTo>
                    <a:pt x="622" y="0"/>
                  </a:moveTo>
                  <a:lnTo>
                    <a:pt x="0" y="43"/>
                  </a:lnTo>
                  <a:lnTo>
                    <a:pt x="85" y="1512"/>
                  </a:lnTo>
                  <a:lnTo>
                    <a:pt x="707" y="1470"/>
                  </a:lnTo>
                  <a:lnTo>
                    <a:pt x="622" y="0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5403493" y="2616296"/>
              <a:ext cx="121263" cy="63754"/>
            </a:xfrm>
            <a:custGeom>
              <a:rect b="b" l="l" r="r" t="t"/>
              <a:pathLst>
                <a:path extrusionOk="0" h="1174" w="2233">
                  <a:moveTo>
                    <a:pt x="2176" y="0"/>
                  </a:moveTo>
                  <a:lnTo>
                    <a:pt x="0" y="127"/>
                  </a:lnTo>
                  <a:lnTo>
                    <a:pt x="71" y="1173"/>
                  </a:lnTo>
                  <a:lnTo>
                    <a:pt x="2233" y="1046"/>
                  </a:lnTo>
                  <a:lnTo>
                    <a:pt x="2176" y="0"/>
                  </a:ln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5523180" y="2599244"/>
              <a:ext cx="437970" cy="86291"/>
            </a:xfrm>
            <a:custGeom>
              <a:rect b="b" l="l" r="r" t="t"/>
              <a:pathLst>
                <a:path extrusionOk="0" h="1589" w="8065">
                  <a:moveTo>
                    <a:pt x="7518" y="1"/>
                  </a:moveTo>
                  <a:cubicBezTo>
                    <a:pt x="6623" y="1"/>
                    <a:pt x="4574" y="284"/>
                    <a:pt x="3067" y="314"/>
                  </a:cubicBezTo>
                  <a:cubicBezTo>
                    <a:pt x="919" y="357"/>
                    <a:pt x="1" y="837"/>
                    <a:pt x="1" y="837"/>
                  </a:cubicBezTo>
                  <a:lnTo>
                    <a:pt x="1" y="936"/>
                  </a:lnTo>
                  <a:cubicBezTo>
                    <a:pt x="595" y="1412"/>
                    <a:pt x="1467" y="1589"/>
                    <a:pt x="2417" y="1589"/>
                  </a:cubicBezTo>
                  <a:cubicBezTo>
                    <a:pt x="4743" y="1589"/>
                    <a:pt x="7543" y="528"/>
                    <a:pt x="7915" y="187"/>
                  </a:cubicBezTo>
                  <a:cubicBezTo>
                    <a:pt x="8064" y="50"/>
                    <a:pt x="7891" y="1"/>
                    <a:pt x="7518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5375851" y="2702912"/>
              <a:ext cx="207228" cy="255016"/>
            </a:xfrm>
            <a:custGeom>
              <a:rect b="b" l="l" r="r" t="t"/>
              <a:pathLst>
                <a:path extrusionOk="0" h="4696" w="3816">
                  <a:moveTo>
                    <a:pt x="2793" y="1"/>
                  </a:moveTo>
                  <a:cubicBezTo>
                    <a:pt x="2776" y="1"/>
                    <a:pt x="2759" y="1"/>
                    <a:pt x="2742" y="2"/>
                  </a:cubicBezTo>
                  <a:lnTo>
                    <a:pt x="792" y="115"/>
                  </a:lnTo>
                  <a:cubicBezTo>
                    <a:pt x="339" y="143"/>
                    <a:pt x="0" y="539"/>
                    <a:pt x="29" y="991"/>
                  </a:cubicBezTo>
                  <a:lnTo>
                    <a:pt x="198" y="3931"/>
                  </a:lnTo>
                  <a:cubicBezTo>
                    <a:pt x="225" y="4365"/>
                    <a:pt x="579" y="4696"/>
                    <a:pt x="1008" y="4696"/>
                  </a:cubicBezTo>
                  <a:cubicBezTo>
                    <a:pt x="1025" y="4696"/>
                    <a:pt x="1043" y="4695"/>
                    <a:pt x="1060" y="4694"/>
                  </a:cubicBezTo>
                  <a:lnTo>
                    <a:pt x="3010" y="4581"/>
                  </a:lnTo>
                  <a:cubicBezTo>
                    <a:pt x="3463" y="4553"/>
                    <a:pt x="3816" y="4171"/>
                    <a:pt x="3788" y="3719"/>
                  </a:cubicBezTo>
                  <a:lnTo>
                    <a:pt x="3618" y="779"/>
                  </a:lnTo>
                  <a:cubicBezTo>
                    <a:pt x="3591" y="344"/>
                    <a:pt x="3223" y="1"/>
                    <a:pt x="2793" y="1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5375851" y="2702912"/>
              <a:ext cx="207228" cy="255016"/>
            </a:xfrm>
            <a:custGeom>
              <a:rect b="b" l="l" r="r" t="t"/>
              <a:pathLst>
                <a:path extrusionOk="0" h="4696" w="3816">
                  <a:moveTo>
                    <a:pt x="2793" y="1"/>
                  </a:moveTo>
                  <a:cubicBezTo>
                    <a:pt x="2776" y="1"/>
                    <a:pt x="2759" y="1"/>
                    <a:pt x="2742" y="2"/>
                  </a:cubicBezTo>
                  <a:lnTo>
                    <a:pt x="792" y="115"/>
                  </a:lnTo>
                  <a:cubicBezTo>
                    <a:pt x="339" y="143"/>
                    <a:pt x="0" y="539"/>
                    <a:pt x="29" y="991"/>
                  </a:cubicBezTo>
                  <a:lnTo>
                    <a:pt x="198" y="3931"/>
                  </a:lnTo>
                  <a:cubicBezTo>
                    <a:pt x="225" y="4365"/>
                    <a:pt x="579" y="4696"/>
                    <a:pt x="1008" y="4696"/>
                  </a:cubicBezTo>
                  <a:cubicBezTo>
                    <a:pt x="1025" y="4696"/>
                    <a:pt x="1043" y="4695"/>
                    <a:pt x="1060" y="4694"/>
                  </a:cubicBezTo>
                  <a:lnTo>
                    <a:pt x="3010" y="4581"/>
                  </a:lnTo>
                  <a:cubicBezTo>
                    <a:pt x="3463" y="4553"/>
                    <a:pt x="3816" y="4171"/>
                    <a:pt x="3788" y="3719"/>
                  </a:cubicBezTo>
                  <a:lnTo>
                    <a:pt x="3618" y="779"/>
                  </a:lnTo>
                  <a:cubicBezTo>
                    <a:pt x="3591" y="344"/>
                    <a:pt x="3223" y="1"/>
                    <a:pt x="27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5354347" y="2650834"/>
              <a:ext cx="2382197" cy="244861"/>
            </a:xfrm>
            <a:custGeom>
              <a:rect b="b" l="l" r="r" t="t"/>
              <a:pathLst>
                <a:path extrusionOk="0" h="4509" w="43867">
                  <a:moveTo>
                    <a:pt x="38044" y="0"/>
                  </a:moveTo>
                  <a:lnTo>
                    <a:pt x="5131" y="1936"/>
                  </a:lnTo>
                  <a:lnTo>
                    <a:pt x="4056" y="3152"/>
                  </a:lnTo>
                  <a:lnTo>
                    <a:pt x="1" y="3547"/>
                  </a:lnTo>
                  <a:lnTo>
                    <a:pt x="57" y="4508"/>
                  </a:lnTo>
                  <a:lnTo>
                    <a:pt x="43866" y="1922"/>
                  </a:lnTo>
                  <a:lnTo>
                    <a:pt x="43810" y="834"/>
                  </a:lnTo>
                  <a:lnTo>
                    <a:pt x="39288" y="1102"/>
                  </a:lnTo>
                  <a:lnTo>
                    <a:pt x="38044" y="0"/>
                  </a:ln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5354347" y="2650834"/>
              <a:ext cx="2382197" cy="244861"/>
            </a:xfrm>
            <a:custGeom>
              <a:rect b="b" l="l" r="r" t="t"/>
              <a:pathLst>
                <a:path extrusionOk="0" h="4509" w="43867">
                  <a:moveTo>
                    <a:pt x="38044" y="0"/>
                  </a:moveTo>
                  <a:lnTo>
                    <a:pt x="5131" y="1936"/>
                  </a:lnTo>
                  <a:lnTo>
                    <a:pt x="4056" y="3152"/>
                  </a:lnTo>
                  <a:lnTo>
                    <a:pt x="1" y="3547"/>
                  </a:lnTo>
                  <a:lnTo>
                    <a:pt x="57" y="4508"/>
                  </a:lnTo>
                  <a:lnTo>
                    <a:pt x="43866" y="1922"/>
                  </a:lnTo>
                  <a:lnTo>
                    <a:pt x="43810" y="834"/>
                  </a:lnTo>
                  <a:lnTo>
                    <a:pt x="39288" y="1102"/>
                  </a:lnTo>
                  <a:lnTo>
                    <a:pt x="38044" y="0"/>
                  </a:ln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5768746" y="2862622"/>
              <a:ext cx="132070" cy="93676"/>
            </a:xfrm>
            <a:custGeom>
              <a:rect b="b" l="l" r="r" t="t"/>
              <a:pathLst>
                <a:path extrusionOk="0" h="1725" w="2432">
                  <a:moveTo>
                    <a:pt x="2333" y="1"/>
                  </a:moveTo>
                  <a:lnTo>
                    <a:pt x="1" y="142"/>
                  </a:lnTo>
                  <a:lnTo>
                    <a:pt x="100" y="1725"/>
                  </a:lnTo>
                  <a:lnTo>
                    <a:pt x="2432" y="1583"/>
                  </a:lnTo>
                  <a:lnTo>
                    <a:pt x="2333" y="1"/>
                  </a:ln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5806379" y="2944730"/>
              <a:ext cx="65275" cy="79122"/>
            </a:xfrm>
            <a:custGeom>
              <a:rect b="b" l="l" r="r" t="t"/>
              <a:pathLst>
                <a:path extrusionOk="0" h="1457" w="1202">
                  <a:moveTo>
                    <a:pt x="1131" y="1"/>
                  </a:moveTo>
                  <a:lnTo>
                    <a:pt x="0" y="57"/>
                  </a:lnTo>
                  <a:lnTo>
                    <a:pt x="43" y="919"/>
                  </a:lnTo>
                  <a:cubicBezTo>
                    <a:pt x="70" y="1221"/>
                    <a:pt x="325" y="1457"/>
                    <a:pt x="624" y="1457"/>
                  </a:cubicBezTo>
                  <a:cubicBezTo>
                    <a:pt x="633" y="1457"/>
                    <a:pt x="642" y="1457"/>
                    <a:pt x="650" y="1456"/>
                  </a:cubicBezTo>
                  <a:cubicBezTo>
                    <a:pt x="961" y="1428"/>
                    <a:pt x="1202" y="1160"/>
                    <a:pt x="1187" y="849"/>
                  </a:cubicBezTo>
                  <a:lnTo>
                    <a:pt x="1131" y="1"/>
                  </a:ln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7"/>
            <p:cNvSpPr/>
            <p:nvPr/>
          </p:nvSpPr>
          <p:spPr>
            <a:xfrm>
              <a:off x="6471719" y="2979160"/>
              <a:ext cx="167368" cy="162969"/>
            </a:xfrm>
            <a:custGeom>
              <a:rect b="b" l="l" r="r" t="t"/>
              <a:pathLst>
                <a:path extrusionOk="0" h="3001" w="3082">
                  <a:moveTo>
                    <a:pt x="1534" y="1"/>
                  </a:moveTo>
                  <a:cubicBezTo>
                    <a:pt x="1508" y="1"/>
                    <a:pt x="1482" y="1"/>
                    <a:pt x="1456" y="3"/>
                  </a:cubicBezTo>
                  <a:cubicBezTo>
                    <a:pt x="623" y="59"/>
                    <a:pt x="1" y="766"/>
                    <a:pt x="43" y="1585"/>
                  </a:cubicBezTo>
                  <a:cubicBezTo>
                    <a:pt x="98" y="2392"/>
                    <a:pt x="761" y="3001"/>
                    <a:pt x="1547" y="3001"/>
                  </a:cubicBezTo>
                  <a:cubicBezTo>
                    <a:pt x="1573" y="3001"/>
                    <a:pt x="1600" y="3000"/>
                    <a:pt x="1626" y="2999"/>
                  </a:cubicBezTo>
                  <a:cubicBezTo>
                    <a:pt x="2460" y="2956"/>
                    <a:pt x="3082" y="2235"/>
                    <a:pt x="3039" y="1416"/>
                  </a:cubicBezTo>
                  <a:cubicBezTo>
                    <a:pt x="2984" y="622"/>
                    <a:pt x="2320" y="1"/>
                    <a:pt x="1534" y="1"/>
                  </a:cubicBezTo>
                  <a:close/>
                </a:path>
              </a:pathLst>
            </a:custGeom>
            <a:solidFill>
              <a:srgbClr val="C1C1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7"/>
            <p:cNvSpPr/>
            <p:nvPr/>
          </p:nvSpPr>
          <p:spPr>
            <a:xfrm>
              <a:off x="6487087" y="2994473"/>
              <a:ext cx="136631" cy="133047"/>
            </a:xfrm>
            <a:custGeom>
              <a:rect b="b" l="l" r="r" t="t"/>
              <a:pathLst>
                <a:path extrusionOk="0" h="2450" w="2516">
                  <a:moveTo>
                    <a:pt x="1266" y="1"/>
                  </a:moveTo>
                  <a:cubicBezTo>
                    <a:pt x="1240" y="1"/>
                    <a:pt x="1214" y="2"/>
                    <a:pt x="1188" y="3"/>
                  </a:cubicBezTo>
                  <a:cubicBezTo>
                    <a:pt x="509" y="46"/>
                    <a:pt x="0" y="625"/>
                    <a:pt x="43" y="1289"/>
                  </a:cubicBezTo>
                  <a:cubicBezTo>
                    <a:pt x="70" y="1950"/>
                    <a:pt x="620" y="2449"/>
                    <a:pt x="1275" y="2449"/>
                  </a:cubicBezTo>
                  <a:cubicBezTo>
                    <a:pt x="1293" y="2449"/>
                    <a:pt x="1311" y="2449"/>
                    <a:pt x="1329" y="2448"/>
                  </a:cubicBezTo>
                  <a:cubicBezTo>
                    <a:pt x="2007" y="2406"/>
                    <a:pt x="2516" y="1826"/>
                    <a:pt x="2474" y="1148"/>
                  </a:cubicBezTo>
                  <a:cubicBezTo>
                    <a:pt x="2433" y="496"/>
                    <a:pt x="1909" y="1"/>
                    <a:pt x="1266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7"/>
            <p:cNvSpPr/>
            <p:nvPr/>
          </p:nvSpPr>
          <p:spPr>
            <a:xfrm>
              <a:off x="6682041" y="2931643"/>
              <a:ext cx="53002" cy="51535"/>
            </a:xfrm>
            <a:custGeom>
              <a:rect b="b" l="l" r="r" t="t"/>
              <a:pathLst>
                <a:path extrusionOk="0" h="949" w="976">
                  <a:moveTo>
                    <a:pt x="479" y="1"/>
                  </a:moveTo>
                  <a:cubicBezTo>
                    <a:pt x="470" y="1"/>
                    <a:pt x="461" y="1"/>
                    <a:pt x="452" y="1"/>
                  </a:cubicBezTo>
                  <a:cubicBezTo>
                    <a:pt x="198" y="16"/>
                    <a:pt x="0" y="242"/>
                    <a:pt x="14" y="510"/>
                  </a:cubicBezTo>
                  <a:cubicBezTo>
                    <a:pt x="28" y="756"/>
                    <a:pt x="239" y="949"/>
                    <a:pt x="483" y="949"/>
                  </a:cubicBezTo>
                  <a:cubicBezTo>
                    <a:pt x="492" y="949"/>
                    <a:pt x="500" y="949"/>
                    <a:pt x="509" y="948"/>
                  </a:cubicBezTo>
                  <a:cubicBezTo>
                    <a:pt x="777" y="934"/>
                    <a:pt x="975" y="708"/>
                    <a:pt x="961" y="454"/>
                  </a:cubicBezTo>
                  <a:cubicBezTo>
                    <a:pt x="947" y="194"/>
                    <a:pt x="736" y="1"/>
                    <a:pt x="4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7"/>
            <p:cNvSpPr/>
            <p:nvPr/>
          </p:nvSpPr>
          <p:spPr>
            <a:xfrm>
              <a:off x="6187760" y="2808697"/>
              <a:ext cx="708409" cy="42684"/>
            </a:xfrm>
            <a:custGeom>
              <a:rect b="b" l="l" r="r" t="t"/>
              <a:pathLst>
                <a:path extrusionOk="0" h="786" w="13045">
                  <a:moveTo>
                    <a:pt x="12982" y="1"/>
                  </a:moveTo>
                  <a:cubicBezTo>
                    <a:pt x="12540" y="1"/>
                    <a:pt x="9812" y="135"/>
                    <a:pt x="6516" y="329"/>
                  </a:cubicBezTo>
                  <a:cubicBezTo>
                    <a:pt x="2912" y="541"/>
                    <a:pt x="1" y="739"/>
                    <a:pt x="1" y="782"/>
                  </a:cubicBezTo>
                  <a:cubicBezTo>
                    <a:pt x="1" y="784"/>
                    <a:pt x="22" y="785"/>
                    <a:pt x="64" y="785"/>
                  </a:cubicBezTo>
                  <a:cubicBezTo>
                    <a:pt x="506" y="785"/>
                    <a:pt x="3234" y="650"/>
                    <a:pt x="6530" y="457"/>
                  </a:cubicBezTo>
                  <a:cubicBezTo>
                    <a:pt x="10120" y="245"/>
                    <a:pt x="13045" y="33"/>
                    <a:pt x="13045" y="4"/>
                  </a:cubicBezTo>
                  <a:cubicBezTo>
                    <a:pt x="13045" y="2"/>
                    <a:pt x="13023" y="1"/>
                    <a:pt x="12982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7"/>
            <p:cNvSpPr/>
            <p:nvPr/>
          </p:nvSpPr>
          <p:spPr>
            <a:xfrm>
              <a:off x="5764184" y="2866912"/>
              <a:ext cx="139727" cy="10970"/>
            </a:xfrm>
            <a:custGeom>
              <a:rect b="b" l="l" r="r" t="t"/>
              <a:pathLst>
                <a:path extrusionOk="0" h="202" w="2573">
                  <a:moveTo>
                    <a:pt x="2254" y="1"/>
                  </a:moveTo>
                  <a:cubicBezTo>
                    <a:pt x="2021" y="1"/>
                    <a:pt x="1675" y="11"/>
                    <a:pt x="1286" y="35"/>
                  </a:cubicBezTo>
                  <a:cubicBezTo>
                    <a:pt x="580" y="77"/>
                    <a:pt x="0" y="148"/>
                    <a:pt x="0" y="176"/>
                  </a:cubicBezTo>
                  <a:cubicBezTo>
                    <a:pt x="0" y="194"/>
                    <a:pt x="102" y="202"/>
                    <a:pt x="272" y="202"/>
                  </a:cubicBezTo>
                  <a:cubicBezTo>
                    <a:pt x="508" y="202"/>
                    <a:pt x="875" y="186"/>
                    <a:pt x="1286" y="162"/>
                  </a:cubicBezTo>
                  <a:cubicBezTo>
                    <a:pt x="1993" y="119"/>
                    <a:pt x="2572" y="63"/>
                    <a:pt x="2558" y="20"/>
                  </a:cubicBezTo>
                  <a:cubicBezTo>
                    <a:pt x="2558" y="8"/>
                    <a:pt x="2444" y="1"/>
                    <a:pt x="2254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7"/>
            <p:cNvSpPr/>
            <p:nvPr/>
          </p:nvSpPr>
          <p:spPr>
            <a:xfrm>
              <a:off x="7153242" y="2785238"/>
              <a:ext cx="142008" cy="10535"/>
            </a:xfrm>
            <a:custGeom>
              <a:rect b="b" l="l" r="r" t="t"/>
              <a:pathLst>
                <a:path extrusionOk="0" h="194" w="2615">
                  <a:moveTo>
                    <a:pt x="2336" y="1"/>
                  </a:moveTo>
                  <a:cubicBezTo>
                    <a:pt x="2095" y="1"/>
                    <a:pt x="1719" y="16"/>
                    <a:pt x="1300" y="41"/>
                  </a:cubicBezTo>
                  <a:cubicBezTo>
                    <a:pt x="594" y="83"/>
                    <a:pt x="0" y="140"/>
                    <a:pt x="14" y="168"/>
                  </a:cubicBezTo>
                  <a:cubicBezTo>
                    <a:pt x="14" y="186"/>
                    <a:pt x="116" y="193"/>
                    <a:pt x="287" y="193"/>
                  </a:cubicBezTo>
                  <a:cubicBezTo>
                    <a:pt x="524" y="193"/>
                    <a:pt x="896" y="178"/>
                    <a:pt x="1314" y="154"/>
                  </a:cubicBezTo>
                  <a:cubicBezTo>
                    <a:pt x="2035" y="111"/>
                    <a:pt x="2615" y="55"/>
                    <a:pt x="2615" y="26"/>
                  </a:cubicBezTo>
                  <a:cubicBezTo>
                    <a:pt x="2615" y="9"/>
                    <a:pt x="2510" y="1"/>
                    <a:pt x="2336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7"/>
            <p:cNvSpPr/>
            <p:nvPr/>
          </p:nvSpPr>
          <p:spPr>
            <a:xfrm>
              <a:off x="5662851" y="2728326"/>
              <a:ext cx="439056" cy="148959"/>
            </a:xfrm>
            <a:custGeom>
              <a:rect b="b" l="l" r="r" t="t"/>
              <a:pathLst>
                <a:path extrusionOk="0" h="2743" w="8085">
                  <a:moveTo>
                    <a:pt x="8084" y="0"/>
                  </a:moveTo>
                  <a:cubicBezTo>
                    <a:pt x="8084" y="0"/>
                    <a:pt x="8028" y="43"/>
                    <a:pt x="7943" y="128"/>
                  </a:cubicBezTo>
                  <a:cubicBezTo>
                    <a:pt x="7861" y="210"/>
                    <a:pt x="7739" y="319"/>
                    <a:pt x="7602" y="467"/>
                  </a:cubicBezTo>
                  <a:lnTo>
                    <a:pt x="7602" y="467"/>
                  </a:lnTo>
                  <a:cubicBezTo>
                    <a:pt x="6782" y="495"/>
                    <a:pt x="5229" y="580"/>
                    <a:pt x="3435" y="679"/>
                  </a:cubicBezTo>
                  <a:cubicBezTo>
                    <a:pt x="2389" y="749"/>
                    <a:pt x="1428" y="806"/>
                    <a:pt x="622" y="863"/>
                  </a:cubicBezTo>
                  <a:lnTo>
                    <a:pt x="608" y="863"/>
                  </a:lnTo>
                  <a:lnTo>
                    <a:pt x="594" y="877"/>
                  </a:lnTo>
                  <a:cubicBezTo>
                    <a:pt x="382" y="1173"/>
                    <a:pt x="184" y="1428"/>
                    <a:pt x="15" y="1654"/>
                  </a:cubicBezTo>
                  <a:lnTo>
                    <a:pt x="1" y="1668"/>
                  </a:lnTo>
                  <a:lnTo>
                    <a:pt x="15" y="1682"/>
                  </a:lnTo>
                  <a:cubicBezTo>
                    <a:pt x="29" y="2007"/>
                    <a:pt x="57" y="2262"/>
                    <a:pt x="71" y="2474"/>
                  </a:cubicBezTo>
                  <a:cubicBezTo>
                    <a:pt x="85" y="2657"/>
                    <a:pt x="100" y="2742"/>
                    <a:pt x="114" y="2742"/>
                  </a:cubicBezTo>
                  <a:cubicBezTo>
                    <a:pt x="114" y="2742"/>
                    <a:pt x="114" y="2643"/>
                    <a:pt x="114" y="2459"/>
                  </a:cubicBezTo>
                  <a:cubicBezTo>
                    <a:pt x="100" y="2264"/>
                    <a:pt x="100" y="2013"/>
                    <a:pt x="86" y="1692"/>
                  </a:cubicBezTo>
                  <a:lnTo>
                    <a:pt x="86" y="1692"/>
                  </a:lnTo>
                  <a:cubicBezTo>
                    <a:pt x="260" y="1478"/>
                    <a:pt x="446" y="1238"/>
                    <a:pt x="645" y="961"/>
                  </a:cubicBezTo>
                  <a:lnTo>
                    <a:pt x="645" y="961"/>
                  </a:lnTo>
                  <a:cubicBezTo>
                    <a:pt x="1435" y="919"/>
                    <a:pt x="2407" y="862"/>
                    <a:pt x="3449" y="806"/>
                  </a:cubicBezTo>
                  <a:cubicBezTo>
                    <a:pt x="5230" y="693"/>
                    <a:pt x="6784" y="594"/>
                    <a:pt x="7604" y="523"/>
                  </a:cubicBezTo>
                  <a:lnTo>
                    <a:pt x="7632" y="523"/>
                  </a:lnTo>
                  <a:cubicBezTo>
                    <a:pt x="7773" y="368"/>
                    <a:pt x="7886" y="241"/>
                    <a:pt x="7971" y="142"/>
                  </a:cubicBezTo>
                  <a:cubicBezTo>
                    <a:pt x="8056" y="57"/>
                    <a:pt x="8084" y="15"/>
                    <a:pt x="8084" y="0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7"/>
            <p:cNvSpPr/>
            <p:nvPr/>
          </p:nvSpPr>
          <p:spPr>
            <a:xfrm>
              <a:off x="6165550" y="2675379"/>
              <a:ext cx="738331" cy="127454"/>
            </a:xfrm>
            <a:custGeom>
              <a:rect b="b" l="l" r="r" t="t"/>
              <a:pathLst>
                <a:path extrusionOk="0" h="2347" w="13596">
                  <a:moveTo>
                    <a:pt x="13595" y="0"/>
                  </a:moveTo>
                  <a:cubicBezTo>
                    <a:pt x="13595" y="0"/>
                    <a:pt x="13567" y="43"/>
                    <a:pt x="13510" y="113"/>
                  </a:cubicBezTo>
                  <a:cubicBezTo>
                    <a:pt x="13440" y="198"/>
                    <a:pt x="13369" y="297"/>
                    <a:pt x="13270" y="424"/>
                  </a:cubicBezTo>
                  <a:cubicBezTo>
                    <a:pt x="13060" y="705"/>
                    <a:pt x="12766" y="1096"/>
                    <a:pt x="12403" y="1585"/>
                  </a:cubicBezTo>
                  <a:lnTo>
                    <a:pt x="12403" y="1585"/>
                  </a:lnTo>
                  <a:cubicBezTo>
                    <a:pt x="11033" y="1656"/>
                    <a:pt x="9041" y="1768"/>
                    <a:pt x="6826" y="1894"/>
                  </a:cubicBezTo>
                  <a:cubicBezTo>
                    <a:pt x="4434" y="2035"/>
                    <a:pt x="2294" y="2175"/>
                    <a:pt x="937" y="2260"/>
                  </a:cubicBezTo>
                  <a:lnTo>
                    <a:pt x="937" y="2260"/>
                  </a:lnTo>
                  <a:cubicBezTo>
                    <a:pt x="659" y="1843"/>
                    <a:pt x="422" y="1510"/>
                    <a:pt x="255" y="1272"/>
                  </a:cubicBezTo>
                  <a:cubicBezTo>
                    <a:pt x="184" y="1159"/>
                    <a:pt x="113" y="1074"/>
                    <a:pt x="71" y="1004"/>
                  </a:cubicBezTo>
                  <a:cubicBezTo>
                    <a:pt x="28" y="933"/>
                    <a:pt x="0" y="905"/>
                    <a:pt x="0" y="905"/>
                  </a:cubicBezTo>
                  <a:lnTo>
                    <a:pt x="0" y="905"/>
                  </a:lnTo>
                  <a:cubicBezTo>
                    <a:pt x="0" y="919"/>
                    <a:pt x="14" y="947"/>
                    <a:pt x="57" y="1018"/>
                  </a:cubicBezTo>
                  <a:cubicBezTo>
                    <a:pt x="99" y="1089"/>
                    <a:pt x="156" y="1173"/>
                    <a:pt x="226" y="1286"/>
                  </a:cubicBezTo>
                  <a:cubicBezTo>
                    <a:pt x="382" y="1541"/>
                    <a:pt x="608" y="1894"/>
                    <a:pt x="890" y="2318"/>
                  </a:cubicBezTo>
                  <a:lnTo>
                    <a:pt x="890" y="2346"/>
                  </a:lnTo>
                  <a:lnTo>
                    <a:pt x="919" y="2346"/>
                  </a:lnTo>
                  <a:cubicBezTo>
                    <a:pt x="2290" y="2276"/>
                    <a:pt x="4438" y="2163"/>
                    <a:pt x="6840" y="2007"/>
                  </a:cubicBezTo>
                  <a:cubicBezTo>
                    <a:pt x="9073" y="1880"/>
                    <a:pt x="11066" y="1753"/>
                    <a:pt x="12436" y="1668"/>
                  </a:cubicBezTo>
                  <a:lnTo>
                    <a:pt x="12450" y="1668"/>
                  </a:lnTo>
                  <a:lnTo>
                    <a:pt x="12465" y="1640"/>
                  </a:lnTo>
                  <a:cubicBezTo>
                    <a:pt x="12818" y="1145"/>
                    <a:pt x="13101" y="735"/>
                    <a:pt x="13298" y="453"/>
                  </a:cubicBezTo>
                  <a:cubicBezTo>
                    <a:pt x="13397" y="311"/>
                    <a:pt x="13468" y="212"/>
                    <a:pt x="13525" y="128"/>
                  </a:cubicBezTo>
                  <a:cubicBezTo>
                    <a:pt x="13567" y="43"/>
                    <a:pt x="13595" y="14"/>
                    <a:pt x="13595" y="0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7"/>
            <p:cNvSpPr/>
            <p:nvPr/>
          </p:nvSpPr>
          <p:spPr>
            <a:xfrm>
              <a:off x="5635373" y="2828844"/>
              <a:ext cx="15260" cy="14825"/>
            </a:xfrm>
            <a:custGeom>
              <a:rect b="b" l="l" r="r" t="t"/>
              <a:pathLst>
                <a:path extrusionOk="0" h="273" w="281">
                  <a:moveTo>
                    <a:pt x="139" y="1"/>
                  </a:moveTo>
                  <a:cubicBezTo>
                    <a:pt x="69" y="1"/>
                    <a:pt x="54" y="57"/>
                    <a:pt x="69" y="57"/>
                  </a:cubicBezTo>
                  <a:cubicBezTo>
                    <a:pt x="83" y="71"/>
                    <a:pt x="111" y="71"/>
                    <a:pt x="125" y="86"/>
                  </a:cubicBezTo>
                  <a:cubicBezTo>
                    <a:pt x="153" y="100"/>
                    <a:pt x="167" y="114"/>
                    <a:pt x="139" y="142"/>
                  </a:cubicBezTo>
                  <a:cubicBezTo>
                    <a:pt x="132" y="156"/>
                    <a:pt x="125" y="163"/>
                    <a:pt x="116" y="163"/>
                  </a:cubicBezTo>
                  <a:cubicBezTo>
                    <a:pt x="107" y="163"/>
                    <a:pt x="97" y="156"/>
                    <a:pt x="83" y="142"/>
                  </a:cubicBezTo>
                  <a:cubicBezTo>
                    <a:pt x="69" y="128"/>
                    <a:pt x="69" y="100"/>
                    <a:pt x="54" y="86"/>
                  </a:cubicBezTo>
                  <a:cubicBezTo>
                    <a:pt x="52" y="83"/>
                    <a:pt x="49" y="82"/>
                    <a:pt x="45" y="82"/>
                  </a:cubicBezTo>
                  <a:cubicBezTo>
                    <a:pt x="28" y="82"/>
                    <a:pt x="0" y="111"/>
                    <a:pt x="12" y="170"/>
                  </a:cubicBezTo>
                  <a:cubicBezTo>
                    <a:pt x="12" y="213"/>
                    <a:pt x="40" y="255"/>
                    <a:pt x="97" y="269"/>
                  </a:cubicBezTo>
                  <a:cubicBezTo>
                    <a:pt x="104" y="272"/>
                    <a:pt x="113" y="273"/>
                    <a:pt x="122" y="273"/>
                  </a:cubicBezTo>
                  <a:cubicBezTo>
                    <a:pt x="163" y="273"/>
                    <a:pt x="215" y="248"/>
                    <a:pt x="238" y="213"/>
                  </a:cubicBezTo>
                  <a:cubicBezTo>
                    <a:pt x="281" y="170"/>
                    <a:pt x="281" y="100"/>
                    <a:pt x="252" y="57"/>
                  </a:cubicBezTo>
                  <a:cubicBezTo>
                    <a:pt x="224" y="15"/>
                    <a:pt x="167" y="1"/>
                    <a:pt x="139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7"/>
            <p:cNvSpPr/>
            <p:nvPr/>
          </p:nvSpPr>
          <p:spPr>
            <a:xfrm>
              <a:off x="5636894" y="2855725"/>
              <a:ext cx="15260" cy="14825"/>
            </a:xfrm>
            <a:custGeom>
              <a:rect b="b" l="l" r="r" t="t"/>
              <a:pathLst>
                <a:path extrusionOk="0" h="273" w="281">
                  <a:moveTo>
                    <a:pt x="139" y="0"/>
                  </a:moveTo>
                  <a:cubicBezTo>
                    <a:pt x="69" y="0"/>
                    <a:pt x="55" y="57"/>
                    <a:pt x="69" y="57"/>
                  </a:cubicBezTo>
                  <a:cubicBezTo>
                    <a:pt x="83" y="71"/>
                    <a:pt x="111" y="71"/>
                    <a:pt x="125" y="85"/>
                  </a:cubicBezTo>
                  <a:cubicBezTo>
                    <a:pt x="168" y="99"/>
                    <a:pt x="168" y="113"/>
                    <a:pt x="154" y="142"/>
                  </a:cubicBezTo>
                  <a:cubicBezTo>
                    <a:pt x="139" y="156"/>
                    <a:pt x="129" y="163"/>
                    <a:pt x="118" y="163"/>
                  </a:cubicBezTo>
                  <a:cubicBezTo>
                    <a:pt x="108" y="163"/>
                    <a:pt x="97" y="156"/>
                    <a:pt x="83" y="142"/>
                  </a:cubicBezTo>
                  <a:cubicBezTo>
                    <a:pt x="69" y="128"/>
                    <a:pt x="69" y="99"/>
                    <a:pt x="55" y="85"/>
                  </a:cubicBezTo>
                  <a:cubicBezTo>
                    <a:pt x="52" y="83"/>
                    <a:pt x="49" y="82"/>
                    <a:pt x="46" y="82"/>
                  </a:cubicBezTo>
                  <a:cubicBezTo>
                    <a:pt x="28" y="82"/>
                    <a:pt x="1" y="111"/>
                    <a:pt x="12" y="170"/>
                  </a:cubicBezTo>
                  <a:cubicBezTo>
                    <a:pt x="12" y="212"/>
                    <a:pt x="41" y="255"/>
                    <a:pt x="97" y="269"/>
                  </a:cubicBezTo>
                  <a:cubicBezTo>
                    <a:pt x="107" y="271"/>
                    <a:pt x="117" y="273"/>
                    <a:pt x="127" y="273"/>
                  </a:cubicBezTo>
                  <a:cubicBezTo>
                    <a:pt x="173" y="273"/>
                    <a:pt x="218" y="247"/>
                    <a:pt x="253" y="212"/>
                  </a:cubicBezTo>
                  <a:cubicBezTo>
                    <a:pt x="281" y="170"/>
                    <a:pt x="281" y="99"/>
                    <a:pt x="253" y="57"/>
                  </a:cubicBezTo>
                  <a:cubicBezTo>
                    <a:pt x="224" y="15"/>
                    <a:pt x="168" y="0"/>
                    <a:pt x="139" y="0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7"/>
            <p:cNvSpPr/>
            <p:nvPr/>
          </p:nvSpPr>
          <p:spPr>
            <a:xfrm>
              <a:off x="5571511" y="2822708"/>
              <a:ext cx="9286" cy="61473"/>
            </a:xfrm>
            <a:custGeom>
              <a:rect b="b" l="l" r="r" t="t"/>
              <a:pathLst>
                <a:path extrusionOk="0" h="1132" w="171">
                  <a:moveTo>
                    <a:pt x="57" y="1"/>
                  </a:moveTo>
                  <a:cubicBezTo>
                    <a:pt x="15" y="15"/>
                    <a:pt x="1" y="269"/>
                    <a:pt x="29" y="580"/>
                  </a:cubicBezTo>
                  <a:cubicBezTo>
                    <a:pt x="43" y="891"/>
                    <a:pt x="86" y="1131"/>
                    <a:pt x="114" y="1131"/>
                  </a:cubicBezTo>
                  <a:cubicBezTo>
                    <a:pt x="156" y="1131"/>
                    <a:pt x="171" y="877"/>
                    <a:pt x="142" y="566"/>
                  </a:cubicBezTo>
                  <a:cubicBezTo>
                    <a:pt x="128" y="255"/>
                    <a:pt x="86" y="1"/>
                    <a:pt x="57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7"/>
            <p:cNvSpPr/>
            <p:nvPr/>
          </p:nvSpPr>
          <p:spPr>
            <a:xfrm>
              <a:off x="5380467" y="2841877"/>
              <a:ext cx="8472" cy="50721"/>
            </a:xfrm>
            <a:custGeom>
              <a:rect b="b" l="l" r="r" t="t"/>
              <a:pathLst>
                <a:path extrusionOk="0" h="934" w="156">
                  <a:moveTo>
                    <a:pt x="42" y="1"/>
                  </a:moveTo>
                  <a:cubicBezTo>
                    <a:pt x="14" y="15"/>
                    <a:pt x="0" y="213"/>
                    <a:pt x="14" y="467"/>
                  </a:cubicBezTo>
                  <a:cubicBezTo>
                    <a:pt x="28" y="722"/>
                    <a:pt x="71" y="934"/>
                    <a:pt x="99" y="934"/>
                  </a:cubicBezTo>
                  <a:cubicBezTo>
                    <a:pt x="141" y="920"/>
                    <a:pt x="156" y="722"/>
                    <a:pt x="141" y="467"/>
                  </a:cubicBezTo>
                  <a:cubicBezTo>
                    <a:pt x="127" y="213"/>
                    <a:pt x="85" y="1"/>
                    <a:pt x="42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7"/>
            <p:cNvSpPr/>
            <p:nvPr/>
          </p:nvSpPr>
          <p:spPr>
            <a:xfrm>
              <a:off x="6970562" y="2674619"/>
              <a:ext cx="448233" cy="99052"/>
            </a:xfrm>
            <a:custGeom>
              <a:rect b="b" l="l" r="r" t="t"/>
              <a:pathLst>
                <a:path extrusionOk="0" h="1824" w="8254">
                  <a:moveTo>
                    <a:pt x="7519" y="0"/>
                  </a:moveTo>
                  <a:cubicBezTo>
                    <a:pt x="6713" y="43"/>
                    <a:pt x="5752" y="99"/>
                    <a:pt x="4707" y="156"/>
                  </a:cubicBezTo>
                  <a:cubicBezTo>
                    <a:pt x="2930" y="268"/>
                    <a:pt x="1389" y="366"/>
                    <a:pt x="563" y="436"/>
                  </a:cubicBezTo>
                  <a:lnTo>
                    <a:pt x="563" y="436"/>
                  </a:lnTo>
                  <a:cubicBezTo>
                    <a:pt x="395" y="310"/>
                    <a:pt x="269" y="212"/>
                    <a:pt x="156" y="127"/>
                  </a:cubicBezTo>
                  <a:cubicBezTo>
                    <a:pt x="70" y="78"/>
                    <a:pt x="27" y="40"/>
                    <a:pt x="17" y="40"/>
                  </a:cubicBezTo>
                  <a:cubicBezTo>
                    <a:pt x="16" y="40"/>
                    <a:pt x="15" y="41"/>
                    <a:pt x="15" y="43"/>
                  </a:cubicBezTo>
                  <a:cubicBezTo>
                    <a:pt x="1" y="43"/>
                    <a:pt x="43" y="85"/>
                    <a:pt x="142" y="156"/>
                  </a:cubicBezTo>
                  <a:cubicBezTo>
                    <a:pt x="241" y="240"/>
                    <a:pt x="368" y="354"/>
                    <a:pt x="524" y="495"/>
                  </a:cubicBezTo>
                  <a:lnTo>
                    <a:pt x="538" y="495"/>
                  </a:lnTo>
                  <a:cubicBezTo>
                    <a:pt x="1371" y="467"/>
                    <a:pt x="2926" y="382"/>
                    <a:pt x="4707" y="283"/>
                  </a:cubicBezTo>
                  <a:cubicBezTo>
                    <a:pt x="5740" y="213"/>
                    <a:pt x="6705" y="157"/>
                    <a:pt x="7492" y="101"/>
                  </a:cubicBezTo>
                  <a:lnTo>
                    <a:pt x="7492" y="101"/>
                  </a:lnTo>
                  <a:cubicBezTo>
                    <a:pt x="7740" y="363"/>
                    <a:pt x="7961" y="584"/>
                    <a:pt x="8155" y="777"/>
                  </a:cubicBezTo>
                  <a:lnTo>
                    <a:pt x="8155" y="749"/>
                  </a:lnTo>
                  <a:cubicBezTo>
                    <a:pt x="8183" y="1074"/>
                    <a:pt x="8197" y="1343"/>
                    <a:pt x="8211" y="1541"/>
                  </a:cubicBezTo>
                  <a:cubicBezTo>
                    <a:pt x="8226" y="1724"/>
                    <a:pt x="8240" y="1823"/>
                    <a:pt x="8254" y="1823"/>
                  </a:cubicBezTo>
                  <a:cubicBezTo>
                    <a:pt x="8254" y="1823"/>
                    <a:pt x="8254" y="1724"/>
                    <a:pt x="8254" y="1541"/>
                  </a:cubicBezTo>
                  <a:cubicBezTo>
                    <a:pt x="8254" y="1329"/>
                    <a:pt x="8240" y="1074"/>
                    <a:pt x="8226" y="749"/>
                  </a:cubicBezTo>
                  <a:lnTo>
                    <a:pt x="8226" y="735"/>
                  </a:lnTo>
                  <a:lnTo>
                    <a:pt x="8211" y="721"/>
                  </a:lnTo>
                  <a:cubicBezTo>
                    <a:pt x="8028" y="523"/>
                    <a:pt x="7802" y="283"/>
                    <a:pt x="7547" y="14"/>
                  </a:cubicBezTo>
                  <a:lnTo>
                    <a:pt x="7533" y="0"/>
                  </a:ln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7"/>
            <p:cNvSpPr/>
            <p:nvPr/>
          </p:nvSpPr>
          <p:spPr>
            <a:xfrm>
              <a:off x="7431011" y="2722081"/>
              <a:ext cx="16183" cy="14771"/>
            </a:xfrm>
            <a:custGeom>
              <a:rect b="b" l="l" r="r" t="t"/>
              <a:pathLst>
                <a:path extrusionOk="0" h="272" w="298">
                  <a:moveTo>
                    <a:pt x="164" y="0"/>
                  </a:moveTo>
                  <a:cubicBezTo>
                    <a:pt x="157" y="0"/>
                    <a:pt x="150" y="1"/>
                    <a:pt x="142" y="2"/>
                  </a:cubicBezTo>
                  <a:cubicBezTo>
                    <a:pt x="100" y="2"/>
                    <a:pt x="57" y="17"/>
                    <a:pt x="29" y="59"/>
                  </a:cubicBezTo>
                  <a:cubicBezTo>
                    <a:pt x="1" y="115"/>
                    <a:pt x="15" y="186"/>
                    <a:pt x="57" y="229"/>
                  </a:cubicBezTo>
                  <a:cubicBezTo>
                    <a:pt x="85" y="256"/>
                    <a:pt x="124" y="271"/>
                    <a:pt x="160" y="271"/>
                  </a:cubicBezTo>
                  <a:cubicBezTo>
                    <a:pt x="179" y="271"/>
                    <a:pt x="198" y="267"/>
                    <a:pt x="213" y="257"/>
                  </a:cubicBezTo>
                  <a:cubicBezTo>
                    <a:pt x="269" y="229"/>
                    <a:pt x="284" y="186"/>
                    <a:pt x="298" y="158"/>
                  </a:cubicBezTo>
                  <a:cubicBezTo>
                    <a:pt x="298" y="99"/>
                    <a:pt x="268" y="70"/>
                    <a:pt x="250" y="70"/>
                  </a:cubicBezTo>
                  <a:cubicBezTo>
                    <a:pt x="247" y="70"/>
                    <a:pt x="244" y="71"/>
                    <a:pt x="241" y="73"/>
                  </a:cubicBezTo>
                  <a:cubicBezTo>
                    <a:pt x="227" y="87"/>
                    <a:pt x="227" y="115"/>
                    <a:pt x="213" y="130"/>
                  </a:cubicBezTo>
                  <a:cubicBezTo>
                    <a:pt x="196" y="146"/>
                    <a:pt x="185" y="153"/>
                    <a:pt x="175" y="153"/>
                  </a:cubicBezTo>
                  <a:cubicBezTo>
                    <a:pt x="168" y="153"/>
                    <a:pt x="162" y="150"/>
                    <a:pt x="156" y="144"/>
                  </a:cubicBezTo>
                  <a:cubicBezTo>
                    <a:pt x="128" y="115"/>
                    <a:pt x="128" y="101"/>
                    <a:pt x="156" y="87"/>
                  </a:cubicBezTo>
                  <a:cubicBezTo>
                    <a:pt x="185" y="59"/>
                    <a:pt x="213" y="59"/>
                    <a:pt x="227" y="59"/>
                  </a:cubicBezTo>
                  <a:cubicBezTo>
                    <a:pt x="240" y="46"/>
                    <a:pt x="219" y="0"/>
                    <a:pt x="164" y="0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7"/>
            <p:cNvSpPr/>
            <p:nvPr/>
          </p:nvSpPr>
          <p:spPr>
            <a:xfrm>
              <a:off x="7432585" y="2748908"/>
              <a:ext cx="16129" cy="14825"/>
            </a:xfrm>
            <a:custGeom>
              <a:rect b="b" l="l" r="r" t="t"/>
              <a:pathLst>
                <a:path extrusionOk="0" h="273" w="297">
                  <a:moveTo>
                    <a:pt x="163" y="1"/>
                  </a:moveTo>
                  <a:cubicBezTo>
                    <a:pt x="156" y="1"/>
                    <a:pt x="149" y="1"/>
                    <a:pt x="141" y="3"/>
                  </a:cubicBezTo>
                  <a:cubicBezTo>
                    <a:pt x="113" y="3"/>
                    <a:pt x="57" y="17"/>
                    <a:pt x="28" y="60"/>
                  </a:cubicBezTo>
                  <a:cubicBezTo>
                    <a:pt x="0" y="116"/>
                    <a:pt x="28" y="187"/>
                    <a:pt x="57" y="229"/>
                  </a:cubicBezTo>
                  <a:cubicBezTo>
                    <a:pt x="84" y="257"/>
                    <a:pt x="123" y="272"/>
                    <a:pt x="159" y="272"/>
                  </a:cubicBezTo>
                  <a:cubicBezTo>
                    <a:pt x="179" y="272"/>
                    <a:pt x="197" y="267"/>
                    <a:pt x="212" y="257"/>
                  </a:cubicBezTo>
                  <a:cubicBezTo>
                    <a:pt x="269" y="229"/>
                    <a:pt x="283" y="187"/>
                    <a:pt x="297" y="158"/>
                  </a:cubicBezTo>
                  <a:cubicBezTo>
                    <a:pt x="297" y="100"/>
                    <a:pt x="267" y="70"/>
                    <a:pt x="250" y="70"/>
                  </a:cubicBezTo>
                  <a:cubicBezTo>
                    <a:pt x="246" y="70"/>
                    <a:pt x="243" y="71"/>
                    <a:pt x="240" y="74"/>
                  </a:cubicBezTo>
                  <a:cubicBezTo>
                    <a:pt x="226" y="88"/>
                    <a:pt x="226" y="116"/>
                    <a:pt x="212" y="130"/>
                  </a:cubicBezTo>
                  <a:cubicBezTo>
                    <a:pt x="196" y="147"/>
                    <a:pt x="184" y="154"/>
                    <a:pt x="174" y="154"/>
                  </a:cubicBezTo>
                  <a:cubicBezTo>
                    <a:pt x="167" y="154"/>
                    <a:pt x="161" y="150"/>
                    <a:pt x="156" y="144"/>
                  </a:cubicBezTo>
                  <a:cubicBezTo>
                    <a:pt x="127" y="116"/>
                    <a:pt x="127" y="102"/>
                    <a:pt x="156" y="88"/>
                  </a:cubicBezTo>
                  <a:cubicBezTo>
                    <a:pt x="184" y="60"/>
                    <a:pt x="212" y="60"/>
                    <a:pt x="226" y="60"/>
                  </a:cubicBezTo>
                  <a:cubicBezTo>
                    <a:pt x="239" y="47"/>
                    <a:pt x="218" y="1"/>
                    <a:pt x="163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7503181" y="2708397"/>
              <a:ext cx="9232" cy="61419"/>
            </a:xfrm>
            <a:custGeom>
              <a:rect b="b" l="l" r="r" t="t"/>
              <a:pathLst>
                <a:path extrusionOk="0" h="1131" w="170">
                  <a:moveTo>
                    <a:pt x="57" y="0"/>
                  </a:moveTo>
                  <a:cubicBezTo>
                    <a:pt x="14" y="0"/>
                    <a:pt x="0" y="254"/>
                    <a:pt x="29" y="565"/>
                  </a:cubicBezTo>
                  <a:cubicBezTo>
                    <a:pt x="43" y="876"/>
                    <a:pt x="85" y="1131"/>
                    <a:pt x="113" y="1131"/>
                  </a:cubicBezTo>
                  <a:cubicBezTo>
                    <a:pt x="156" y="1116"/>
                    <a:pt x="170" y="862"/>
                    <a:pt x="142" y="551"/>
                  </a:cubicBezTo>
                  <a:cubicBezTo>
                    <a:pt x="128" y="240"/>
                    <a:pt x="85" y="0"/>
                    <a:pt x="57" y="0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7"/>
            <p:cNvSpPr/>
            <p:nvPr/>
          </p:nvSpPr>
          <p:spPr>
            <a:xfrm>
              <a:off x="7695800" y="2704541"/>
              <a:ext cx="7711" cy="49961"/>
            </a:xfrm>
            <a:custGeom>
              <a:rect b="b" l="l" r="r" t="t"/>
              <a:pathLst>
                <a:path extrusionOk="0" h="920" w="142">
                  <a:moveTo>
                    <a:pt x="43" y="0"/>
                  </a:moveTo>
                  <a:cubicBezTo>
                    <a:pt x="15" y="0"/>
                    <a:pt x="0" y="212"/>
                    <a:pt x="15" y="467"/>
                  </a:cubicBezTo>
                  <a:cubicBezTo>
                    <a:pt x="28" y="713"/>
                    <a:pt x="68" y="920"/>
                    <a:pt x="97" y="920"/>
                  </a:cubicBezTo>
                  <a:cubicBezTo>
                    <a:pt x="98" y="920"/>
                    <a:pt x="98" y="919"/>
                    <a:pt x="99" y="919"/>
                  </a:cubicBezTo>
                  <a:cubicBezTo>
                    <a:pt x="128" y="919"/>
                    <a:pt x="142" y="721"/>
                    <a:pt x="128" y="467"/>
                  </a:cubicBezTo>
                  <a:cubicBezTo>
                    <a:pt x="114" y="212"/>
                    <a:pt x="71" y="0"/>
                    <a:pt x="43" y="0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7"/>
            <p:cNvSpPr/>
            <p:nvPr/>
          </p:nvSpPr>
          <p:spPr>
            <a:xfrm>
              <a:off x="6243803" y="2858440"/>
              <a:ext cx="28456" cy="26555"/>
            </a:xfrm>
            <a:custGeom>
              <a:rect b="b" l="l" r="r" t="t"/>
              <a:pathLst>
                <a:path extrusionOk="0" h="489" w="524">
                  <a:moveTo>
                    <a:pt x="272" y="0"/>
                  </a:moveTo>
                  <a:cubicBezTo>
                    <a:pt x="220" y="0"/>
                    <a:pt x="190" y="26"/>
                    <a:pt x="198" y="35"/>
                  </a:cubicBezTo>
                  <a:cubicBezTo>
                    <a:pt x="198" y="49"/>
                    <a:pt x="269" y="35"/>
                    <a:pt x="326" y="106"/>
                  </a:cubicBezTo>
                  <a:cubicBezTo>
                    <a:pt x="410" y="162"/>
                    <a:pt x="425" y="290"/>
                    <a:pt x="312" y="346"/>
                  </a:cubicBezTo>
                  <a:cubicBezTo>
                    <a:pt x="284" y="362"/>
                    <a:pt x="258" y="368"/>
                    <a:pt x="234" y="368"/>
                  </a:cubicBezTo>
                  <a:cubicBezTo>
                    <a:pt x="151" y="368"/>
                    <a:pt x="100" y="285"/>
                    <a:pt x="100" y="219"/>
                  </a:cubicBezTo>
                  <a:cubicBezTo>
                    <a:pt x="85" y="134"/>
                    <a:pt x="142" y="78"/>
                    <a:pt x="128" y="63"/>
                  </a:cubicBezTo>
                  <a:cubicBezTo>
                    <a:pt x="128" y="61"/>
                    <a:pt x="126" y="60"/>
                    <a:pt x="122" y="60"/>
                  </a:cubicBezTo>
                  <a:cubicBezTo>
                    <a:pt x="100" y="60"/>
                    <a:pt x="27" y="99"/>
                    <a:pt x="15" y="219"/>
                  </a:cubicBezTo>
                  <a:cubicBezTo>
                    <a:pt x="1" y="275"/>
                    <a:pt x="15" y="360"/>
                    <a:pt x="85" y="431"/>
                  </a:cubicBezTo>
                  <a:cubicBezTo>
                    <a:pt x="125" y="471"/>
                    <a:pt x="179" y="488"/>
                    <a:pt x="235" y="488"/>
                  </a:cubicBezTo>
                  <a:cubicBezTo>
                    <a:pt x="279" y="488"/>
                    <a:pt x="325" y="478"/>
                    <a:pt x="368" y="459"/>
                  </a:cubicBezTo>
                  <a:cubicBezTo>
                    <a:pt x="453" y="417"/>
                    <a:pt x="524" y="318"/>
                    <a:pt x="509" y="219"/>
                  </a:cubicBezTo>
                  <a:cubicBezTo>
                    <a:pt x="495" y="120"/>
                    <a:pt x="439" y="63"/>
                    <a:pt x="382" y="35"/>
                  </a:cubicBezTo>
                  <a:cubicBezTo>
                    <a:pt x="341" y="9"/>
                    <a:pt x="303" y="0"/>
                    <a:pt x="272" y="0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6533898" y="2841334"/>
              <a:ext cx="27696" cy="26501"/>
            </a:xfrm>
            <a:custGeom>
              <a:rect b="b" l="l" r="r" t="t"/>
              <a:pathLst>
                <a:path extrusionOk="0" h="488" w="510">
                  <a:moveTo>
                    <a:pt x="270" y="1"/>
                  </a:moveTo>
                  <a:cubicBezTo>
                    <a:pt x="211" y="1"/>
                    <a:pt x="175" y="30"/>
                    <a:pt x="184" y="39"/>
                  </a:cubicBezTo>
                  <a:cubicBezTo>
                    <a:pt x="184" y="53"/>
                    <a:pt x="255" y="39"/>
                    <a:pt x="326" y="96"/>
                  </a:cubicBezTo>
                  <a:cubicBezTo>
                    <a:pt x="396" y="152"/>
                    <a:pt x="425" y="294"/>
                    <a:pt x="297" y="350"/>
                  </a:cubicBezTo>
                  <a:cubicBezTo>
                    <a:pt x="274" y="362"/>
                    <a:pt x="252" y="367"/>
                    <a:pt x="230" y="367"/>
                  </a:cubicBezTo>
                  <a:cubicBezTo>
                    <a:pt x="148" y="367"/>
                    <a:pt x="85" y="290"/>
                    <a:pt x="85" y="223"/>
                  </a:cubicBezTo>
                  <a:cubicBezTo>
                    <a:pt x="85" y="124"/>
                    <a:pt x="128" y="82"/>
                    <a:pt x="114" y="68"/>
                  </a:cubicBezTo>
                  <a:cubicBezTo>
                    <a:pt x="114" y="65"/>
                    <a:pt x="112" y="64"/>
                    <a:pt x="108" y="64"/>
                  </a:cubicBezTo>
                  <a:cubicBezTo>
                    <a:pt x="89" y="64"/>
                    <a:pt x="25" y="101"/>
                    <a:pt x="1" y="209"/>
                  </a:cubicBezTo>
                  <a:cubicBezTo>
                    <a:pt x="1" y="280"/>
                    <a:pt x="1" y="364"/>
                    <a:pt x="71" y="421"/>
                  </a:cubicBezTo>
                  <a:cubicBezTo>
                    <a:pt x="115" y="465"/>
                    <a:pt x="182" y="487"/>
                    <a:pt x="246" y="487"/>
                  </a:cubicBezTo>
                  <a:cubicBezTo>
                    <a:pt x="284" y="487"/>
                    <a:pt x="322" y="479"/>
                    <a:pt x="354" y="463"/>
                  </a:cubicBezTo>
                  <a:cubicBezTo>
                    <a:pt x="439" y="421"/>
                    <a:pt x="509" y="308"/>
                    <a:pt x="495" y="223"/>
                  </a:cubicBezTo>
                  <a:cubicBezTo>
                    <a:pt x="481" y="124"/>
                    <a:pt x="425" y="68"/>
                    <a:pt x="368" y="25"/>
                  </a:cubicBezTo>
                  <a:cubicBezTo>
                    <a:pt x="332" y="7"/>
                    <a:pt x="298" y="1"/>
                    <a:pt x="270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7"/>
            <p:cNvSpPr/>
            <p:nvPr/>
          </p:nvSpPr>
          <p:spPr>
            <a:xfrm>
              <a:off x="6800208" y="2825423"/>
              <a:ext cx="28456" cy="26555"/>
            </a:xfrm>
            <a:custGeom>
              <a:rect b="b" l="l" r="r" t="t"/>
              <a:pathLst>
                <a:path extrusionOk="0" h="489" w="524">
                  <a:moveTo>
                    <a:pt x="272" y="1"/>
                  </a:moveTo>
                  <a:cubicBezTo>
                    <a:pt x="220" y="1"/>
                    <a:pt x="189" y="27"/>
                    <a:pt x="198" y="35"/>
                  </a:cubicBezTo>
                  <a:cubicBezTo>
                    <a:pt x="198" y="50"/>
                    <a:pt x="269" y="50"/>
                    <a:pt x="340" y="106"/>
                  </a:cubicBezTo>
                  <a:cubicBezTo>
                    <a:pt x="410" y="163"/>
                    <a:pt x="438" y="290"/>
                    <a:pt x="311" y="346"/>
                  </a:cubicBezTo>
                  <a:cubicBezTo>
                    <a:pt x="281" y="363"/>
                    <a:pt x="254" y="370"/>
                    <a:pt x="229" y="370"/>
                  </a:cubicBezTo>
                  <a:cubicBezTo>
                    <a:pt x="149" y="370"/>
                    <a:pt x="99" y="295"/>
                    <a:pt x="99" y="219"/>
                  </a:cubicBezTo>
                  <a:cubicBezTo>
                    <a:pt x="99" y="134"/>
                    <a:pt x="142" y="78"/>
                    <a:pt x="128" y="64"/>
                  </a:cubicBezTo>
                  <a:cubicBezTo>
                    <a:pt x="128" y="62"/>
                    <a:pt x="125" y="60"/>
                    <a:pt x="122" y="60"/>
                  </a:cubicBezTo>
                  <a:cubicBezTo>
                    <a:pt x="100" y="60"/>
                    <a:pt x="27" y="99"/>
                    <a:pt x="14" y="219"/>
                  </a:cubicBezTo>
                  <a:cubicBezTo>
                    <a:pt x="0" y="276"/>
                    <a:pt x="14" y="361"/>
                    <a:pt x="85" y="431"/>
                  </a:cubicBezTo>
                  <a:cubicBezTo>
                    <a:pt x="125" y="471"/>
                    <a:pt x="178" y="488"/>
                    <a:pt x="235" y="488"/>
                  </a:cubicBezTo>
                  <a:cubicBezTo>
                    <a:pt x="279" y="488"/>
                    <a:pt x="325" y="478"/>
                    <a:pt x="368" y="459"/>
                  </a:cubicBezTo>
                  <a:cubicBezTo>
                    <a:pt x="453" y="417"/>
                    <a:pt x="523" y="318"/>
                    <a:pt x="509" y="219"/>
                  </a:cubicBezTo>
                  <a:cubicBezTo>
                    <a:pt x="495" y="120"/>
                    <a:pt x="438" y="64"/>
                    <a:pt x="382" y="35"/>
                  </a:cubicBezTo>
                  <a:cubicBezTo>
                    <a:pt x="340" y="9"/>
                    <a:pt x="303" y="1"/>
                    <a:pt x="272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7"/>
            <p:cNvSpPr/>
            <p:nvPr/>
          </p:nvSpPr>
          <p:spPr>
            <a:xfrm>
              <a:off x="6196992" y="2876035"/>
              <a:ext cx="690760" cy="41326"/>
            </a:xfrm>
            <a:custGeom>
              <a:rect b="b" l="l" r="r" t="t"/>
              <a:pathLst>
                <a:path extrusionOk="0" h="761" w="12720">
                  <a:moveTo>
                    <a:pt x="12601" y="0"/>
                  </a:moveTo>
                  <a:cubicBezTo>
                    <a:pt x="12029" y="0"/>
                    <a:pt x="9457" y="132"/>
                    <a:pt x="6360" y="319"/>
                  </a:cubicBezTo>
                  <a:cubicBezTo>
                    <a:pt x="2855" y="517"/>
                    <a:pt x="1" y="715"/>
                    <a:pt x="1" y="757"/>
                  </a:cubicBezTo>
                  <a:cubicBezTo>
                    <a:pt x="2" y="759"/>
                    <a:pt x="24" y="761"/>
                    <a:pt x="65" y="761"/>
                  </a:cubicBezTo>
                  <a:cubicBezTo>
                    <a:pt x="505" y="761"/>
                    <a:pt x="3156" y="626"/>
                    <a:pt x="6374" y="432"/>
                  </a:cubicBezTo>
                  <a:cubicBezTo>
                    <a:pt x="9879" y="234"/>
                    <a:pt x="12719" y="36"/>
                    <a:pt x="12719" y="8"/>
                  </a:cubicBezTo>
                  <a:cubicBezTo>
                    <a:pt x="12719" y="3"/>
                    <a:pt x="12679" y="0"/>
                    <a:pt x="12601" y="0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7"/>
            <p:cNvSpPr/>
            <p:nvPr/>
          </p:nvSpPr>
          <p:spPr>
            <a:xfrm>
              <a:off x="6300605" y="2910953"/>
              <a:ext cx="244101" cy="290912"/>
            </a:xfrm>
            <a:custGeom>
              <a:rect b="b" l="l" r="r" t="t"/>
              <a:pathLst>
                <a:path extrusionOk="0" h="5357" w="4495">
                  <a:moveTo>
                    <a:pt x="0" y="1"/>
                  </a:moveTo>
                  <a:cubicBezTo>
                    <a:pt x="0" y="1"/>
                    <a:pt x="15" y="114"/>
                    <a:pt x="43" y="298"/>
                  </a:cubicBezTo>
                  <a:cubicBezTo>
                    <a:pt x="71" y="496"/>
                    <a:pt x="113" y="778"/>
                    <a:pt x="184" y="1117"/>
                  </a:cubicBezTo>
                  <a:cubicBezTo>
                    <a:pt x="325" y="1810"/>
                    <a:pt x="552" y="2785"/>
                    <a:pt x="1145" y="3703"/>
                  </a:cubicBezTo>
                  <a:cubicBezTo>
                    <a:pt x="1442" y="4156"/>
                    <a:pt x="1781" y="4551"/>
                    <a:pt x="2191" y="4806"/>
                  </a:cubicBezTo>
                  <a:cubicBezTo>
                    <a:pt x="2601" y="5046"/>
                    <a:pt x="3011" y="5187"/>
                    <a:pt x="3350" y="5258"/>
                  </a:cubicBezTo>
                  <a:cubicBezTo>
                    <a:pt x="3703" y="5343"/>
                    <a:pt x="3986" y="5357"/>
                    <a:pt x="4183" y="5357"/>
                  </a:cubicBezTo>
                  <a:cubicBezTo>
                    <a:pt x="4282" y="5343"/>
                    <a:pt x="4367" y="5343"/>
                    <a:pt x="4410" y="5329"/>
                  </a:cubicBezTo>
                  <a:cubicBezTo>
                    <a:pt x="4466" y="5329"/>
                    <a:pt x="4494" y="5329"/>
                    <a:pt x="4494" y="5315"/>
                  </a:cubicBezTo>
                  <a:cubicBezTo>
                    <a:pt x="4494" y="5312"/>
                    <a:pt x="4485" y="5312"/>
                    <a:pt x="4466" y="5312"/>
                  </a:cubicBezTo>
                  <a:cubicBezTo>
                    <a:pt x="4446" y="5312"/>
                    <a:pt x="4416" y="5312"/>
                    <a:pt x="4377" y="5312"/>
                  </a:cubicBezTo>
                  <a:cubicBezTo>
                    <a:pt x="4204" y="5312"/>
                    <a:pt x="3849" y="5301"/>
                    <a:pt x="3378" y="5173"/>
                  </a:cubicBezTo>
                  <a:cubicBezTo>
                    <a:pt x="3039" y="5088"/>
                    <a:pt x="2643" y="4947"/>
                    <a:pt x="2262" y="4707"/>
                  </a:cubicBezTo>
                  <a:cubicBezTo>
                    <a:pt x="1866" y="4467"/>
                    <a:pt x="1527" y="4071"/>
                    <a:pt x="1244" y="3633"/>
                  </a:cubicBezTo>
                  <a:cubicBezTo>
                    <a:pt x="665" y="2742"/>
                    <a:pt x="424" y="1782"/>
                    <a:pt x="269" y="1103"/>
                  </a:cubicBezTo>
                  <a:cubicBezTo>
                    <a:pt x="198" y="778"/>
                    <a:pt x="128" y="510"/>
                    <a:pt x="85" y="298"/>
                  </a:cubicBezTo>
                  <a:cubicBezTo>
                    <a:pt x="43" y="100"/>
                    <a:pt x="15" y="1"/>
                    <a:pt x="0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7"/>
            <p:cNvSpPr/>
            <p:nvPr/>
          </p:nvSpPr>
          <p:spPr>
            <a:xfrm>
              <a:off x="6694314" y="2882552"/>
              <a:ext cx="85205" cy="282495"/>
            </a:xfrm>
            <a:custGeom>
              <a:rect b="b" l="l" r="r" t="t"/>
              <a:pathLst>
                <a:path extrusionOk="0" h="5202" w="1569">
                  <a:moveTo>
                    <a:pt x="1526" y="1"/>
                  </a:moveTo>
                  <a:cubicBezTo>
                    <a:pt x="1498" y="1"/>
                    <a:pt x="1512" y="312"/>
                    <a:pt x="1470" y="807"/>
                  </a:cubicBezTo>
                  <a:cubicBezTo>
                    <a:pt x="1427" y="1301"/>
                    <a:pt x="1329" y="1994"/>
                    <a:pt x="1145" y="2728"/>
                  </a:cubicBezTo>
                  <a:cubicBezTo>
                    <a:pt x="961" y="3463"/>
                    <a:pt x="707" y="4113"/>
                    <a:pt x="466" y="4552"/>
                  </a:cubicBezTo>
                  <a:cubicBezTo>
                    <a:pt x="410" y="4650"/>
                    <a:pt x="353" y="4749"/>
                    <a:pt x="297" y="4834"/>
                  </a:cubicBezTo>
                  <a:cubicBezTo>
                    <a:pt x="240" y="4905"/>
                    <a:pt x="198" y="4975"/>
                    <a:pt x="156" y="5032"/>
                  </a:cubicBezTo>
                  <a:cubicBezTo>
                    <a:pt x="57" y="5131"/>
                    <a:pt x="0" y="5202"/>
                    <a:pt x="14" y="5202"/>
                  </a:cubicBezTo>
                  <a:cubicBezTo>
                    <a:pt x="14" y="5202"/>
                    <a:pt x="71" y="5159"/>
                    <a:pt x="184" y="5074"/>
                  </a:cubicBezTo>
                  <a:cubicBezTo>
                    <a:pt x="240" y="5004"/>
                    <a:pt x="297" y="4947"/>
                    <a:pt x="353" y="4877"/>
                  </a:cubicBezTo>
                  <a:cubicBezTo>
                    <a:pt x="410" y="4792"/>
                    <a:pt x="481" y="4693"/>
                    <a:pt x="551" y="4594"/>
                  </a:cubicBezTo>
                  <a:cubicBezTo>
                    <a:pt x="806" y="4156"/>
                    <a:pt x="1074" y="3506"/>
                    <a:pt x="1258" y="2757"/>
                  </a:cubicBezTo>
                  <a:cubicBezTo>
                    <a:pt x="1456" y="2008"/>
                    <a:pt x="1541" y="1315"/>
                    <a:pt x="1555" y="821"/>
                  </a:cubicBezTo>
                  <a:cubicBezTo>
                    <a:pt x="1569" y="566"/>
                    <a:pt x="1569" y="354"/>
                    <a:pt x="1555" y="213"/>
                  </a:cubicBezTo>
                  <a:cubicBezTo>
                    <a:pt x="1541" y="72"/>
                    <a:pt x="1526" y="1"/>
                    <a:pt x="1526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7"/>
            <p:cNvSpPr/>
            <p:nvPr/>
          </p:nvSpPr>
          <p:spPr>
            <a:xfrm>
              <a:off x="6496319" y="3037537"/>
              <a:ext cx="74452" cy="80046"/>
            </a:xfrm>
            <a:custGeom>
              <a:rect b="b" l="l" r="r" t="t"/>
              <a:pathLst>
                <a:path extrusionOk="0" h="1474" w="1371">
                  <a:moveTo>
                    <a:pt x="211" y="0"/>
                  </a:moveTo>
                  <a:cubicBezTo>
                    <a:pt x="200" y="0"/>
                    <a:pt x="110" y="101"/>
                    <a:pt x="57" y="313"/>
                  </a:cubicBezTo>
                  <a:cubicBezTo>
                    <a:pt x="0" y="525"/>
                    <a:pt x="14" y="864"/>
                    <a:pt x="240" y="1132"/>
                  </a:cubicBezTo>
                  <a:cubicBezTo>
                    <a:pt x="462" y="1393"/>
                    <a:pt x="755" y="1473"/>
                    <a:pt x="977" y="1473"/>
                  </a:cubicBezTo>
                  <a:cubicBezTo>
                    <a:pt x="996" y="1473"/>
                    <a:pt x="1014" y="1473"/>
                    <a:pt x="1032" y="1471"/>
                  </a:cubicBezTo>
                  <a:cubicBezTo>
                    <a:pt x="1258" y="1457"/>
                    <a:pt x="1371" y="1372"/>
                    <a:pt x="1371" y="1372"/>
                  </a:cubicBezTo>
                  <a:cubicBezTo>
                    <a:pt x="1368" y="1367"/>
                    <a:pt x="1360" y="1364"/>
                    <a:pt x="1348" y="1364"/>
                  </a:cubicBezTo>
                  <a:cubicBezTo>
                    <a:pt x="1308" y="1364"/>
                    <a:pt x="1220" y="1389"/>
                    <a:pt x="1097" y="1389"/>
                  </a:cubicBezTo>
                  <a:cubicBezTo>
                    <a:pt x="1076" y="1389"/>
                    <a:pt x="1054" y="1388"/>
                    <a:pt x="1032" y="1387"/>
                  </a:cubicBezTo>
                  <a:cubicBezTo>
                    <a:pt x="820" y="1387"/>
                    <a:pt x="537" y="1288"/>
                    <a:pt x="339" y="1062"/>
                  </a:cubicBezTo>
                  <a:cubicBezTo>
                    <a:pt x="141" y="821"/>
                    <a:pt x="113" y="525"/>
                    <a:pt x="141" y="327"/>
                  </a:cubicBezTo>
                  <a:cubicBezTo>
                    <a:pt x="170" y="115"/>
                    <a:pt x="240" y="2"/>
                    <a:pt x="212" y="2"/>
                  </a:cubicBezTo>
                  <a:cubicBezTo>
                    <a:pt x="212" y="1"/>
                    <a:pt x="212" y="0"/>
                    <a:pt x="211" y="0"/>
                  </a:cubicBez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7"/>
            <p:cNvSpPr/>
            <p:nvPr/>
          </p:nvSpPr>
          <p:spPr>
            <a:xfrm>
              <a:off x="6513154" y="3015109"/>
              <a:ext cx="12382" cy="10481"/>
            </a:xfrm>
            <a:custGeom>
              <a:rect b="b" l="l" r="r" t="t"/>
              <a:pathLst>
                <a:path extrusionOk="0" h="193" w="228">
                  <a:moveTo>
                    <a:pt x="165" y="0"/>
                  </a:moveTo>
                  <a:cubicBezTo>
                    <a:pt x="138" y="0"/>
                    <a:pt x="105" y="14"/>
                    <a:pt x="72" y="47"/>
                  </a:cubicBezTo>
                  <a:cubicBezTo>
                    <a:pt x="15" y="90"/>
                    <a:pt x="1" y="160"/>
                    <a:pt x="29" y="189"/>
                  </a:cubicBezTo>
                  <a:cubicBezTo>
                    <a:pt x="34" y="191"/>
                    <a:pt x="40" y="192"/>
                    <a:pt x="46" y="192"/>
                  </a:cubicBezTo>
                  <a:cubicBezTo>
                    <a:pt x="73" y="192"/>
                    <a:pt x="110" y="167"/>
                    <a:pt x="156" y="132"/>
                  </a:cubicBezTo>
                  <a:cubicBezTo>
                    <a:pt x="199" y="90"/>
                    <a:pt x="227" y="47"/>
                    <a:pt x="213" y="19"/>
                  </a:cubicBezTo>
                  <a:cubicBezTo>
                    <a:pt x="201" y="7"/>
                    <a:pt x="185" y="0"/>
                    <a:pt x="165" y="0"/>
                  </a:cubicBez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4688192" y="2647738"/>
              <a:ext cx="300904" cy="118222"/>
            </a:xfrm>
            <a:custGeom>
              <a:rect b="b" l="l" r="r" t="t"/>
              <a:pathLst>
                <a:path extrusionOk="0" h="2177" w="5541">
                  <a:moveTo>
                    <a:pt x="3124" y="1"/>
                  </a:moveTo>
                  <a:cubicBezTo>
                    <a:pt x="3124" y="1"/>
                    <a:pt x="2997" y="15"/>
                    <a:pt x="2771" y="57"/>
                  </a:cubicBezTo>
                  <a:cubicBezTo>
                    <a:pt x="2516" y="100"/>
                    <a:pt x="2191" y="170"/>
                    <a:pt x="1810" y="241"/>
                  </a:cubicBezTo>
                  <a:cubicBezTo>
                    <a:pt x="1612" y="283"/>
                    <a:pt x="1386" y="326"/>
                    <a:pt x="1146" y="368"/>
                  </a:cubicBezTo>
                  <a:cubicBezTo>
                    <a:pt x="920" y="425"/>
                    <a:pt x="651" y="453"/>
                    <a:pt x="397" y="580"/>
                  </a:cubicBezTo>
                  <a:cubicBezTo>
                    <a:pt x="255" y="637"/>
                    <a:pt x="142" y="750"/>
                    <a:pt x="72" y="891"/>
                  </a:cubicBezTo>
                  <a:cubicBezTo>
                    <a:pt x="1" y="1046"/>
                    <a:pt x="29" y="1244"/>
                    <a:pt x="142" y="1371"/>
                  </a:cubicBezTo>
                  <a:cubicBezTo>
                    <a:pt x="368" y="1626"/>
                    <a:pt x="708" y="1668"/>
                    <a:pt x="1004" y="1725"/>
                  </a:cubicBezTo>
                  <a:cubicBezTo>
                    <a:pt x="2248" y="1965"/>
                    <a:pt x="3379" y="2092"/>
                    <a:pt x="4198" y="2135"/>
                  </a:cubicBezTo>
                  <a:cubicBezTo>
                    <a:pt x="4622" y="2163"/>
                    <a:pt x="4947" y="2177"/>
                    <a:pt x="5187" y="2177"/>
                  </a:cubicBezTo>
                  <a:cubicBezTo>
                    <a:pt x="5414" y="2177"/>
                    <a:pt x="5541" y="2177"/>
                    <a:pt x="5541" y="2163"/>
                  </a:cubicBezTo>
                  <a:cubicBezTo>
                    <a:pt x="5541" y="2163"/>
                    <a:pt x="5414" y="2149"/>
                    <a:pt x="5187" y="2135"/>
                  </a:cubicBezTo>
                  <a:cubicBezTo>
                    <a:pt x="4933" y="2106"/>
                    <a:pt x="4608" y="2078"/>
                    <a:pt x="4212" y="2050"/>
                  </a:cubicBezTo>
                  <a:cubicBezTo>
                    <a:pt x="3393" y="1979"/>
                    <a:pt x="2262" y="1838"/>
                    <a:pt x="1033" y="1598"/>
                  </a:cubicBezTo>
                  <a:cubicBezTo>
                    <a:pt x="877" y="1569"/>
                    <a:pt x="722" y="1541"/>
                    <a:pt x="580" y="1499"/>
                  </a:cubicBezTo>
                  <a:cubicBezTo>
                    <a:pt x="453" y="1456"/>
                    <a:pt x="312" y="1386"/>
                    <a:pt x="227" y="1287"/>
                  </a:cubicBezTo>
                  <a:cubicBezTo>
                    <a:pt x="142" y="1188"/>
                    <a:pt x="128" y="1060"/>
                    <a:pt x="185" y="947"/>
                  </a:cubicBezTo>
                  <a:cubicBezTo>
                    <a:pt x="227" y="820"/>
                    <a:pt x="326" y="735"/>
                    <a:pt x="439" y="679"/>
                  </a:cubicBezTo>
                  <a:cubicBezTo>
                    <a:pt x="665" y="566"/>
                    <a:pt x="934" y="538"/>
                    <a:pt x="1174" y="467"/>
                  </a:cubicBezTo>
                  <a:cubicBezTo>
                    <a:pt x="1400" y="425"/>
                    <a:pt x="1626" y="368"/>
                    <a:pt x="1824" y="326"/>
                  </a:cubicBezTo>
                  <a:cubicBezTo>
                    <a:pt x="2220" y="241"/>
                    <a:pt x="2531" y="156"/>
                    <a:pt x="2785" y="100"/>
                  </a:cubicBezTo>
                  <a:cubicBezTo>
                    <a:pt x="2997" y="43"/>
                    <a:pt x="3124" y="15"/>
                    <a:pt x="3124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4713552" y="2752003"/>
              <a:ext cx="320834" cy="34647"/>
            </a:xfrm>
            <a:custGeom>
              <a:rect b="b" l="l" r="r" t="t"/>
              <a:pathLst>
                <a:path extrusionOk="0" h="638" w="5908">
                  <a:moveTo>
                    <a:pt x="11" y="1"/>
                  </a:moveTo>
                  <a:cubicBezTo>
                    <a:pt x="5" y="1"/>
                    <a:pt x="2" y="1"/>
                    <a:pt x="0" y="3"/>
                  </a:cubicBezTo>
                  <a:cubicBezTo>
                    <a:pt x="0" y="17"/>
                    <a:pt x="85" y="45"/>
                    <a:pt x="226" y="87"/>
                  </a:cubicBezTo>
                  <a:cubicBezTo>
                    <a:pt x="368" y="130"/>
                    <a:pt x="580" y="186"/>
                    <a:pt x="848" y="243"/>
                  </a:cubicBezTo>
                  <a:cubicBezTo>
                    <a:pt x="1371" y="370"/>
                    <a:pt x="2106" y="497"/>
                    <a:pt x="2926" y="568"/>
                  </a:cubicBezTo>
                  <a:cubicBezTo>
                    <a:pt x="3486" y="616"/>
                    <a:pt x="4013" y="638"/>
                    <a:pt x="4462" y="638"/>
                  </a:cubicBezTo>
                  <a:cubicBezTo>
                    <a:pt x="4670" y="638"/>
                    <a:pt x="4861" y="633"/>
                    <a:pt x="5031" y="624"/>
                  </a:cubicBezTo>
                  <a:cubicBezTo>
                    <a:pt x="5300" y="610"/>
                    <a:pt x="5526" y="596"/>
                    <a:pt x="5667" y="582"/>
                  </a:cubicBezTo>
                  <a:cubicBezTo>
                    <a:pt x="5823" y="554"/>
                    <a:pt x="5908" y="540"/>
                    <a:pt x="5908" y="540"/>
                  </a:cubicBezTo>
                  <a:cubicBezTo>
                    <a:pt x="5908" y="528"/>
                    <a:pt x="5847" y="523"/>
                    <a:pt x="5736" y="523"/>
                  </a:cubicBezTo>
                  <a:cubicBezTo>
                    <a:pt x="5585" y="523"/>
                    <a:pt x="5341" y="531"/>
                    <a:pt x="5031" y="540"/>
                  </a:cubicBezTo>
                  <a:cubicBezTo>
                    <a:pt x="4494" y="540"/>
                    <a:pt x="3759" y="525"/>
                    <a:pt x="2940" y="455"/>
                  </a:cubicBezTo>
                  <a:cubicBezTo>
                    <a:pt x="2120" y="370"/>
                    <a:pt x="1385" y="257"/>
                    <a:pt x="862" y="158"/>
                  </a:cubicBezTo>
                  <a:cubicBezTo>
                    <a:pt x="384" y="68"/>
                    <a:pt x="72" y="1"/>
                    <a:pt x="11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7"/>
            <p:cNvSpPr/>
            <p:nvPr/>
          </p:nvSpPr>
          <p:spPr>
            <a:xfrm>
              <a:off x="5814036" y="2521100"/>
              <a:ext cx="253333" cy="115398"/>
            </a:xfrm>
            <a:custGeom>
              <a:rect b="b" l="l" r="r" t="t"/>
              <a:pathLst>
                <a:path extrusionOk="0" h="2125" w="4665">
                  <a:moveTo>
                    <a:pt x="919" y="1"/>
                  </a:moveTo>
                  <a:cubicBezTo>
                    <a:pt x="622" y="1"/>
                    <a:pt x="396" y="15"/>
                    <a:pt x="241" y="15"/>
                  </a:cubicBezTo>
                  <a:cubicBezTo>
                    <a:pt x="85" y="29"/>
                    <a:pt x="1" y="29"/>
                    <a:pt x="1" y="43"/>
                  </a:cubicBezTo>
                  <a:cubicBezTo>
                    <a:pt x="1" y="57"/>
                    <a:pt x="340" y="71"/>
                    <a:pt x="905" y="86"/>
                  </a:cubicBezTo>
                  <a:cubicBezTo>
                    <a:pt x="1470" y="114"/>
                    <a:pt x="2262" y="142"/>
                    <a:pt x="3081" y="368"/>
                  </a:cubicBezTo>
                  <a:cubicBezTo>
                    <a:pt x="3293" y="411"/>
                    <a:pt x="3491" y="481"/>
                    <a:pt x="3675" y="552"/>
                  </a:cubicBezTo>
                  <a:cubicBezTo>
                    <a:pt x="3873" y="637"/>
                    <a:pt x="4042" y="707"/>
                    <a:pt x="4198" y="806"/>
                  </a:cubicBezTo>
                  <a:cubicBezTo>
                    <a:pt x="4339" y="919"/>
                    <a:pt x="4452" y="1047"/>
                    <a:pt x="4509" y="1188"/>
                  </a:cubicBezTo>
                  <a:cubicBezTo>
                    <a:pt x="4565" y="1329"/>
                    <a:pt x="4551" y="1485"/>
                    <a:pt x="4481" y="1598"/>
                  </a:cubicBezTo>
                  <a:cubicBezTo>
                    <a:pt x="4353" y="1824"/>
                    <a:pt x="4127" y="1937"/>
                    <a:pt x="4000" y="2008"/>
                  </a:cubicBezTo>
                  <a:cubicBezTo>
                    <a:pt x="3859" y="2078"/>
                    <a:pt x="3788" y="2121"/>
                    <a:pt x="3788" y="2121"/>
                  </a:cubicBezTo>
                  <a:cubicBezTo>
                    <a:pt x="3788" y="2123"/>
                    <a:pt x="3791" y="2124"/>
                    <a:pt x="3795" y="2124"/>
                  </a:cubicBezTo>
                  <a:cubicBezTo>
                    <a:pt x="3819" y="2124"/>
                    <a:pt x="3900" y="2097"/>
                    <a:pt x="4028" y="2050"/>
                  </a:cubicBezTo>
                  <a:cubicBezTo>
                    <a:pt x="4170" y="1979"/>
                    <a:pt x="4396" y="1895"/>
                    <a:pt x="4565" y="1640"/>
                  </a:cubicBezTo>
                  <a:cubicBezTo>
                    <a:pt x="4636" y="1513"/>
                    <a:pt x="4664" y="1329"/>
                    <a:pt x="4608" y="1146"/>
                  </a:cubicBezTo>
                  <a:cubicBezTo>
                    <a:pt x="4551" y="976"/>
                    <a:pt x="4410" y="835"/>
                    <a:pt x="4254" y="722"/>
                  </a:cubicBezTo>
                  <a:cubicBezTo>
                    <a:pt x="4099" y="608"/>
                    <a:pt x="3915" y="524"/>
                    <a:pt x="3732" y="439"/>
                  </a:cubicBezTo>
                  <a:cubicBezTo>
                    <a:pt x="3534" y="368"/>
                    <a:pt x="3336" y="298"/>
                    <a:pt x="3124" y="241"/>
                  </a:cubicBezTo>
                  <a:cubicBezTo>
                    <a:pt x="2276" y="15"/>
                    <a:pt x="1485" y="15"/>
                    <a:pt x="919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7"/>
            <p:cNvSpPr/>
            <p:nvPr/>
          </p:nvSpPr>
          <p:spPr>
            <a:xfrm>
              <a:off x="5998997" y="2499541"/>
              <a:ext cx="95197" cy="51644"/>
            </a:xfrm>
            <a:custGeom>
              <a:rect b="b" l="l" r="r" t="t"/>
              <a:pathLst>
                <a:path extrusionOk="0" h="951" w="1753">
                  <a:moveTo>
                    <a:pt x="84" y="0"/>
                  </a:moveTo>
                  <a:cubicBezTo>
                    <a:pt x="39" y="0"/>
                    <a:pt x="15" y="6"/>
                    <a:pt x="15" y="16"/>
                  </a:cubicBezTo>
                  <a:cubicBezTo>
                    <a:pt x="1" y="45"/>
                    <a:pt x="453" y="129"/>
                    <a:pt x="919" y="384"/>
                  </a:cubicBezTo>
                  <a:cubicBezTo>
                    <a:pt x="1380" y="641"/>
                    <a:pt x="1672" y="951"/>
                    <a:pt x="1720" y="951"/>
                  </a:cubicBezTo>
                  <a:cubicBezTo>
                    <a:pt x="1722" y="951"/>
                    <a:pt x="1723" y="950"/>
                    <a:pt x="1725" y="949"/>
                  </a:cubicBezTo>
                  <a:cubicBezTo>
                    <a:pt x="1753" y="935"/>
                    <a:pt x="1470" y="553"/>
                    <a:pt x="976" y="285"/>
                  </a:cubicBezTo>
                  <a:cubicBezTo>
                    <a:pt x="595" y="67"/>
                    <a:pt x="231" y="0"/>
                    <a:pt x="84" y="0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7949837" y="2421342"/>
              <a:ext cx="264031" cy="169160"/>
            </a:xfrm>
            <a:custGeom>
              <a:rect b="b" l="l" r="r" t="t"/>
              <a:pathLst>
                <a:path extrusionOk="0" h="3115" w="4862">
                  <a:moveTo>
                    <a:pt x="99" y="1"/>
                  </a:moveTo>
                  <a:cubicBezTo>
                    <a:pt x="28" y="1"/>
                    <a:pt x="0" y="15"/>
                    <a:pt x="0" y="15"/>
                  </a:cubicBezTo>
                  <a:cubicBezTo>
                    <a:pt x="0" y="15"/>
                    <a:pt x="127" y="29"/>
                    <a:pt x="382" y="57"/>
                  </a:cubicBezTo>
                  <a:cubicBezTo>
                    <a:pt x="636" y="85"/>
                    <a:pt x="989" y="128"/>
                    <a:pt x="1428" y="184"/>
                  </a:cubicBezTo>
                  <a:cubicBezTo>
                    <a:pt x="1880" y="255"/>
                    <a:pt x="2403" y="354"/>
                    <a:pt x="2968" y="481"/>
                  </a:cubicBezTo>
                  <a:cubicBezTo>
                    <a:pt x="3265" y="538"/>
                    <a:pt x="3561" y="622"/>
                    <a:pt x="3872" y="707"/>
                  </a:cubicBezTo>
                  <a:cubicBezTo>
                    <a:pt x="4028" y="750"/>
                    <a:pt x="4183" y="792"/>
                    <a:pt x="4325" y="877"/>
                  </a:cubicBezTo>
                  <a:cubicBezTo>
                    <a:pt x="4466" y="947"/>
                    <a:pt x="4593" y="1046"/>
                    <a:pt x="4664" y="1174"/>
                  </a:cubicBezTo>
                  <a:cubicBezTo>
                    <a:pt x="4734" y="1315"/>
                    <a:pt x="4720" y="1485"/>
                    <a:pt x="4664" y="1626"/>
                  </a:cubicBezTo>
                  <a:cubicBezTo>
                    <a:pt x="4593" y="1767"/>
                    <a:pt x="4494" y="1880"/>
                    <a:pt x="4367" y="1965"/>
                  </a:cubicBezTo>
                  <a:cubicBezTo>
                    <a:pt x="4113" y="2149"/>
                    <a:pt x="3816" y="2262"/>
                    <a:pt x="3547" y="2361"/>
                  </a:cubicBezTo>
                  <a:cubicBezTo>
                    <a:pt x="2996" y="2573"/>
                    <a:pt x="2487" y="2700"/>
                    <a:pt x="2049" y="2799"/>
                  </a:cubicBezTo>
                  <a:cubicBezTo>
                    <a:pt x="1611" y="2898"/>
                    <a:pt x="1258" y="2968"/>
                    <a:pt x="1018" y="3025"/>
                  </a:cubicBezTo>
                  <a:cubicBezTo>
                    <a:pt x="763" y="3067"/>
                    <a:pt x="636" y="3096"/>
                    <a:pt x="636" y="3110"/>
                  </a:cubicBezTo>
                  <a:cubicBezTo>
                    <a:pt x="636" y="3113"/>
                    <a:pt x="645" y="3115"/>
                    <a:pt x="662" y="3115"/>
                  </a:cubicBezTo>
                  <a:cubicBezTo>
                    <a:pt x="713" y="3115"/>
                    <a:pt x="837" y="3099"/>
                    <a:pt x="1018" y="3067"/>
                  </a:cubicBezTo>
                  <a:cubicBezTo>
                    <a:pt x="1272" y="3039"/>
                    <a:pt x="1625" y="2983"/>
                    <a:pt x="2063" y="2884"/>
                  </a:cubicBezTo>
                  <a:cubicBezTo>
                    <a:pt x="2502" y="2799"/>
                    <a:pt x="3024" y="2672"/>
                    <a:pt x="3590" y="2474"/>
                  </a:cubicBezTo>
                  <a:cubicBezTo>
                    <a:pt x="3872" y="2361"/>
                    <a:pt x="4169" y="2262"/>
                    <a:pt x="4438" y="2064"/>
                  </a:cubicBezTo>
                  <a:cubicBezTo>
                    <a:pt x="4579" y="1965"/>
                    <a:pt x="4706" y="1838"/>
                    <a:pt x="4777" y="1668"/>
                  </a:cubicBezTo>
                  <a:cubicBezTo>
                    <a:pt x="4847" y="1499"/>
                    <a:pt x="4862" y="1301"/>
                    <a:pt x="4763" y="1131"/>
                  </a:cubicBezTo>
                  <a:cubicBezTo>
                    <a:pt x="4678" y="947"/>
                    <a:pt x="4522" y="834"/>
                    <a:pt x="4381" y="764"/>
                  </a:cubicBezTo>
                  <a:cubicBezTo>
                    <a:pt x="4226" y="679"/>
                    <a:pt x="4056" y="637"/>
                    <a:pt x="3901" y="594"/>
                  </a:cubicBezTo>
                  <a:cubicBezTo>
                    <a:pt x="3590" y="509"/>
                    <a:pt x="3293" y="425"/>
                    <a:pt x="2996" y="368"/>
                  </a:cubicBezTo>
                  <a:cubicBezTo>
                    <a:pt x="2417" y="241"/>
                    <a:pt x="1894" y="156"/>
                    <a:pt x="1442" y="100"/>
                  </a:cubicBezTo>
                  <a:cubicBezTo>
                    <a:pt x="1004" y="57"/>
                    <a:pt x="636" y="29"/>
                    <a:pt x="382" y="15"/>
                  </a:cubicBezTo>
                  <a:cubicBezTo>
                    <a:pt x="255" y="15"/>
                    <a:pt x="170" y="1"/>
                    <a:pt x="99" y="1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8227605" y="2443227"/>
              <a:ext cx="55337" cy="86399"/>
            </a:xfrm>
            <a:custGeom>
              <a:rect b="b" l="l" r="r" t="t"/>
              <a:pathLst>
                <a:path extrusionOk="0" h="1591" w="1019">
                  <a:moveTo>
                    <a:pt x="31" y="0"/>
                  </a:moveTo>
                  <a:cubicBezTo>
                    <a:pt x="12" y="0"/>
                    <a:pt x="1" y="3"/>
                    <a:pt x="1" y="7"/>
                  </a:cubicBezTo>
                  <a:cubicBezTo>
                    <a:pt x="1" y="22"/>
                    <a:pt x="100" y="64"/>
                    <a:pt x="255" y="149"/>
                  </a:cubicBezTo>
                  <a:cubicBezTo>
                    <a:pt x="411" y="248"/>
                    <a:pt x="595" y="403"/>
                    <a:pt x="736" y="643"/>
                  </a:cubicBezTo>
                  <a:cubicBezTo>
                    <a:pt x="863" y="870"/>
                    <a:pt x="905" y="1124"/>
                    <a:pt x="920" y="1293"/>
                  </a:cubicBezTo>
                  <a:cubicBezTo>
                    <a:pt x="920" y="1477"/>
                    <a:pt x="891" y="1590"/>
                    <a:pt x="905" y="1590"/>
                  </a:cubicBezTo>
                  <a:cubicBezTo>
                    <a:pt x="920" y="1590"/>
                    <a:pt x="976" y="1491"/>
                    <a:pt x="1004" y="1293"/>
                  </a:cubicBezTo>
                  <a:cubicBezTo>
                    <a:pt x="1018" y="1110"/>
                    <a:pt x="976" y="841"/>
                    <a:pt x="835" y="587"/>
                  </a:cubicBezTo>
                  <a:cubicBezTo>
                    <a:pt x="693" y="318"/>
                    <a:pt x="467" y="149"/>
                    <a:pt x="298" y="78"/>
                  </a:cubicBezTo>
                  <a:cubicBezTo>
                    <a:pt x="177" y="18"/>
                    <a:pt x="78" y="0"/>
                    <a:pt x="31" y="0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7034261" y="2465872"/>
              <a:ext cx="72226" cy="153520"/>
            </a:xfrm>
            <a:custGeom>
              <a:rect b="b" l="l" r="r" t="t"/>
              <a:pathLst>
                <a:path extrusionOk="0" h="2827" w="1330">
                  <a:moveTo>
                    <a:pt x="1329" y="0"/>
                  </a:moveTo>
                  <a:cubicBezTo>
                    <a:pt x="1315" y="0"/>
                    <a:pt x="1258" y="0"/>
                    <a:pt x="1159" y="14"/>
                  </a:cubicBezTo>
                  <a:cubicBezTo>
                    <a:pt x="1061" y="29"/>
                    <a:pt x="919" y="71"/>
                    <a:pt x="764" y="170"/>
                  </a:cubicBezTo>
                  <a:cubicBezTo>
                    <a:pt x="594" y="255"/>
                    <a:pt x="425" y="396"/>
                    <a:pt x="283" y="594"/>
                  </a:cubicBezTo>
                  <a:cubicBezTo>
                    <a:pt x="142" y="792"/>
                    <a:pt x="29" y="1060"/>
                    <a:pt x="15" y="1343"/>
                  </a:cubicBezTo>
                  <a:cubicBezTo>
                    <a:pt x="1" y="1625"/>
                    <a:pt x="71" y="1908"/>
                    <a:pt x="198" y="2120"/>
                  </a:cubicBezTo>
                  <a:cubicBezTo>
                    <a:pt x="312" y="2332"/>
                    <a:pt x="467" y="2488"/>
                    <a:pt x="608" y="2601"/>
                  </a:cubicBezTo>
                  <a:cubicBezTo>
                    <a:pt x="764" y="2714"/>
                    <a:pt x="905" y="2770"/>
                    <a:pt x="1004" y="2798"/>
                  </a:cubicBezTo>
                  <a:cubicBezTo>
                    <a:pt x="1103" y="2827"/>
                    <a:pt x="1159" y="2827"/>
                    <a:pt x="1159" y="2827"/>
                  </a:cubicBezTo>
                  <a:cubicBezTo>
                    <a:pt x="1159" y="2798"/>
                    <a:pt x="933" y="2756"/>
                    <a:pt x="665" y="2530"/>
                  </a:cubicBezTo>
                  <a:cubicBezTo>
                    <a:pt x="410" y="2318"/>
                    <a:pt x="100" y="1880"/>
                    <a:pt x="128" y="1357"/>
                  </a:cubicBezTo>
                  <a:cubicBezTo>
                    <a:pt x="170" y="820"/>
                    <a:pt x="509" y="424"/>
                    <a:pt x="806" y="241"/>
                  </a:cubicBezTo>
                  <a:cubicBezTo>
                    <a:pt x="1103" y="43"/>
                    <a:pt x="1329" y="29"/>
                    <a:pt x="1329" y="0"/>
                  </a:cubicBezTo>
                  <a:close/>
                </a:path>
              </a:pathLst>
            </a:custGeom>
            <a:solidFill>
              <a:srgbClr val="3D3D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7066518" y="3200614"/>
              <a:ext cx="165033" cy="147329"/>
            </a:xfrm>
            <a:custGeom>
              <a:rect b="b" l="l" r="r" t="t"/>
              <a:pathLst>
                <a:path extrusionOk="0" h="2713" w="3039">
                  <a:moveTo>
                    <a:pt x="1517" y="1"/>
                  </a:moveTo>
                  <a:cubicBezTo>
                    <a:pt x="1207" y="1"/>
                    <a:pt x="895" y="105"/>
                    <a:pt x="636" y="320"/>
                  </a:cubicBezTo>
                  <a:cubicBezTo>
                    <a:pt x="71" y="814"/>
                    <a:pt x="0" y="1662"/>
                    <a:pt x="495" y="2228"/>
                  </a:cubicBezTo>
                  <a:cubicBezTo>
                    <a:pt x="760" y="2548"/>
                    <a:pt x="1142" y="2712"/>
                    <a:pt x="1526" y="2712"/>
                  </a:cubicBezTo>
                  <a:cubicBezTo>
                    <a:pt x="1837" y="2712"/>
                    <a:pt x="2150" y="2604"/>
                    <a:pt x="2403" y="2383"/>
                  </a:cubicBezTo>
                  <a:cubicBezTo>
                    <a:pt x="2968" y="1902"/>
                    <a:pt x="3039" y="1040"/>
                    <a:pt x="2558" y="475"/>
                  </a:cubicBezTo>
                  <a:cubicBezTo>
                    <a:pt x="2284" y="162"/>
                    <a:pt x="1902" y="1"/>
                    <a:pt x="1517" y="1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7160139" y="3284732"/>
              <a:ext cx="312417" cy="295528"/>
            </a:xfrm>
            <a:custGeom>
              <a:rect b="b" l="l" r="r" t="t"/>
              <a:pathLst>
                <a:path extrusionOk="0" h="5442" w="5753">
                  <a:moveTo>
                    <a:pt x="820" y="0"/>
                  </a:moveTo>
                  <a:lnTo>
                    <a:pt x="0" y="933"/>
                  </a:lnTo>
                  <a:lnTo>
                    <a:pt x="4918" y="5441"/>
                  </a:lnTo>
                  <a:lnTo>
                    <a:pt x="5752" y="4480"/>
                  </a:lnTo>
                  <a:lnTo>
                    <a:pt x="820" y="0"/>
                  </a:ln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7405705" y="3500213"/>
              <a:ext cx="153520" cy="137229"/>
            </a:xfrm>
            <a:custGeom>
              <a:rect b="b" l="l" r="r" t="t"/>
              <a:pathLst>
                <a:path extrusionOk="0" h="2527" w="2827">
                  <a:moveTo>
                    <a:pt x="1406" y="1"/>
                  </a:moveTo>
                  <a:cubicBezTo>
                    <a:pt x="1117" y="1"/>
                    <a:pt x="827" y="98"/>
                    <a:pt x="594" y="300"/>
                  </a:cubicBezTo>
                  <a:cubicBezTo>
                    <a:pt x="57" y="752"/>
                    <a:pt x="1" y="1558"/>
                    <a:pt x="453" y="2081"/>
                  </a:cubicBezTo>
                  <a:cubicBezTo>
                    <a:pt x="701" y="2376"/>
                    <a:pt x="1053" y="2526"/>
                    <a:pt x="1408" y="2526"/>
                  </a:cubicBezTo>
                  <a:cubicBezTo>
                    <a:pt x="1698" y="2526"/>
                    <a:pt x="1992" y="2426"/>
                    <a:pt x="2233" y="2222"/>
                  </a:cubicBezTo>
                  <a:cubicBezTo>
                    <a:pt x="2756" y="1770"/>
                    <a:pt x="2827" y="978"/>
                    <a:pt x="2375" y="441"/>
                  </a:cubicBezTo>
                  <a:cubicBezTo>
                    <a:pt x="2124" y="152"/>
                    <a:pt x="1765" y="1"/>
                    <a:pt x="1406" y="1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7"/>
            <p:cNvSpPr/>
            <p:nvPr/>
          </p:nvSpPr>
          <p:spPr>
            <a:xfrm>
              <a:off x="7405705" y="3500213"/>
              <a:ext cx="153520" cy="137229"/>
            </a:xfrm>
            <a:custGeom>
              <a:rect b="b" l="l" r="r" t="t"/>
              <a:pathLst>
                <a:path extrusionOk="0" h="2527" w="2827">
                  <a:moveTo>
                    <a:pt x="1406" y="1"/>
                  </a:moveTo>
                  <a:cubicBezTo>
                    <a:pt x="1117" y="1"/>
                    <a:pt x="827" y="98"/>
                    <a:pt x="594" y="300"/>
                  </a:cubicBezTo>
                  <a:cubicBezTo>
                    <a:pt x="57" y="752"/>
                    <a:pt x="1" y="1558"/>
                    <a:pt x="453" y="2081"/>
                  </a:cubicBezTo>
                  <a:cubicBezTo>
                    <a:pt x="701" y="2376"/>
                    <a:pt x="1053" y="2526"/>
                    <a:pt x="1408" y="2526"/>
                  </a:cubicBezTo>
                  <a:cubicBezTo>
                    <a:pt x="1698" y="2526"/>
                    <a:pt x="1992" y="2426"/>
                    <a:pt x="2233" y="2222"/>
                  </a:cubicBezTo>
                  <a:cubicBezTo>
                    <a:pt x="2756" y="1770"/>
                    <a:pt x="2827" y="978"/>
                    <a:pt x="2375" y="441"/>
                  </a:cubicBezTo>
                  <a:cubicBezTo>
                    <a:pt x="2124" y="152"/>
                    <a:pt x="1765" y="1"/>
                    <a:pt x="14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7028124" y="2866477"/>
              <a:ext cx="155855" cy="450514"/>
            </a:xfrm>
            <a:custGeom>
              <a:rect b="b" l="l" r="r" t="t"/>
              <a:pathLst>
                <a:path extrusionOk="0" h="8296" w="2870">
                  <a:moveTo>
                    <a:pt x="664" y="1"/>
                  </a:moveTo>
                  <a:cubicBezTo>
                    <a:pt x="622" y="1"/>
                    <a:pt x="580" y="5"/>
                    <a:pt x="538" y="14"/>
                  </a:cubicBezTo>
                  <a:cubicBezTo>
                    <a:pt x="213" y="85"/>
                    <a:pt x="1" y="410"/>
                    <a:pt x="71" y="735"/>
                  </a:cubicBezTo>
                  <a:lnTo>
                    <a:pt x="1612" y="7815"/>
                  </a:lnTo>
                  <a:cubicBezTo>
                    <a:pt x="1673" y="8098"/>
                    <a:pt x="1927" y="8295"/>
                    <a:pt x="2206" y="8295"/>
                  </a:cubicBezTo>
                  <a:cubicBezTo>
                    <a:pt x="2248" y="8295"/>
                    <a:pt x="2290" y="8291"/>
                    <a:pt x="2332" y="8282"/>
                  </a:cubicBezTo>
                  <a:cubicBezTo>
                    <a:pt x="2657" y="8211"/>
                    <a:pt x="2869" y="7886"/>
                    <a:pt x="2799" y="7561"/>
                  </a:cubicBezTo>
                  <a:lnTo>
                    <a:pt x="1258" y="481"/>
                  </a:lnTo>
                  <a:cubicBezTo>
                    <a:pt x="1197" y="198"/>
                    <a:pt x="943" y="1"/>
                    <a:pt x="664" y="1"/>
                  </a:cubicBezTo>
                  <a:close/>
                </a:path>
              </a:pathLst>
            </a:custGeom>
            <a:solidFill>
              <a:srgbClr val="728A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>
              <a:off x="7028124" y="2866477"/>
              <a:ext cx="155855" cy="450514"/>
            </a:xfrm>
            <a:custGeom>
              <a:rect b="b" l="l" r="r" t="t"/>
              <a:pathLst>
                <a:path extrusionOk="0" h="8296" w="2870">
                  <a:moveTo>
                    <a:pt x="664" y="1"/>
                  </a:moveTo>
                  <a:cubicBezTo>
                    <a:pt x="622" y="1"/>
                    <a:pt x="580" y="5"/>
                    <a:pt x="538" y="14"/>
                  </a:cubicBezTo>
                  <a:cubicBezTo>
                    <a:pt x="213" y="85"/>
                    <a:pt x="1" y="410"/>
                    <a:pt x="71" y="735"/>
                  </a:cubicBezTo>
                  <a:lnTo>
                    <a:pt x="1612" y="7815"/>
                  </a:lnTo>
                  <a:cubicBezTo>
                    <a:pt x="1673" y="8098"/>
                    <a:pt x="1927" y="8295"/>
                    <a:pt x="2206" y="8295"/>
                  </a:cubicBezTo>
                  <a:cubicBezTo>
                    <a:pt x="2248" y="8295"/>
                    <a:pt x="2290" y="8291"/>
                    <a:pt x="2332" y="8282"/>
                  </a:cubicBezTo>
                  <a:cubicBezTo>
                    <a:pt x="2657" y="8211"/>
                    <a:pt x="2869" y="7886"/>
                    <a:pt x="2799" y="7561"/>
                  </a:cubicBezTo>
                  <a:lnTo>
                    <a:pt x="1258" y="481"/>
                  </a:lnTo>
                  <a:cubicBezTo>
                    <a:pt x="1197" y="198"/>
                    <a:pt x="943" y="1"/>
                    <a:pt x="6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69" name="Google Shape;169;p17"/>
          <p:cNvPicPr preferRelativeResize="0"/>
          <p:nvPr/>
        </p:nvPicPr>
        <p:blipFill rotWithShape="1">
          <a:blip r:embed="rId3">
            <a:alphaModFix/>
          </a:blip>
          <a:srcRect b="0" l="1350" r="-1349" t="0"/>
          <a:stretch/>
        </p:blipFill>
        <p:spPr>
          <a:xfrm>
            <a:off x="5667024" y="2195600"/>
            <a:ext cx="3519700" cy="2813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Labelling</a:t>
            </a:r>
            <a:endParaRPr/>
          </a:p>
        </p:txBody>
      </p:sp>
      <p:sp>
        <p:nvSpPr>
          <p:cNvPr id="175" name="Google Shape;175;p18"/>
          <p:cNvSpPr txBox="1"/>
          <p:nvPr>
            <p:ph idx="1" type="body"/>
          </p:nvPr>
        </p:nvSpPr>
        <p:spPr>
          <a:xfrm>
            <a:off x="5823225" y="1496525"/>
            <a:ext cx="3279000" cy="331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Video was collected from the drone flights.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The videos were sliced by frames 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/>
              <a:t>Frame selection was done on the basis of clarity, overlap and minimal artefacts.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76" name="Google Shape;17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06250"/>
            <a:ext cx="5670825" cy="21718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 txBox="1"/>
          <p:nvPr>
            <p:ph type="title"/>
          </p:nvPr>
        </p:nvSpPr>
        <p:spPr>
          <a:xfrm>
            <a:off x="619350" y="7052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Labelling</a:t>
            </a:r>
            <a:endParaRPr/>
          </a:p>
        </p:txBody>
      </p:sp>
      <p:sp>
        <p:nvSpPr>
          <p:cNvPr id="182" name="Google Shape;182;p19"/>
          <p:cNvSpPr txBox="1"/>
          <p:nvPr>
            <p:ph idx="1" type="body"/>
          </p:nvPr>
        </p:nvSpPr>
        <p:spPr>
          <a:xfrm>
            <a:off x="524975" y="1479725"/>
            <a:ext cx="7971900" cy="33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The images were labelled using the Image Labelling application in MATLAB. 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Labelling of the images required the person labelling to manually zoom into the image at very high magnification rates to ensure </a:t>
            </a:r>
            <a:r>
              <a:rPr b="1" lang="en" sz="2000"/>
              <a:t>accurate labelling</a:t>
            </a:r>
            <a:r>
              <a:rPr lang="en" sz="2000"/>
              <a:t> .</a:t>
            </a:r>
            <a:endParaRPr sz="2000"/>
          </a:p>
          <a:p>
            <a:pPr indent="-3556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Agricultural experts were consulted during this process to ensure the integrity of the data labelling process. 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134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134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725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725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725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creation</a:t>
            </a:r>
            <a:endParaRPr/>
          </a:p>
        </p:txBody>
      </p:sp>
      <p:sp>
        <p:nvSpPr>
          <p:cNvPr id="188" name="Google Shape;188;p20"/>
          <p:cNvSpPr txBox="1"/>
          <p:nvPr/>
        </p:nvSpPr>
        <p:spPr>
          <a:xfrm>
            <a:off x="5949000" y="1466725"/>
            <a:ext cx="2909400" cy="3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Lato"/>
                <a:ea typeface="Lato"/>
                <a:cs typeface="Lato"/>
                <a:sym typeface="Lato"/>
              </a:rPr>
              <a:t>This image shows the XGBoost model prediction for weed in brown and crops in green for the weed detection problem. </a:t>
            </a:r>
            <a:endParaRPr sz="2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Lato"/>
                <a:ea typeface="Lato"/>
                <a:cs typeface="Lato"/>
                <a:sym typeface="Lato"/>
              </a:rPr>
              <a:t>This output was done on test data collected at the same site as data collection. </a:t>
            </a:r>
            <a:endParaRPr sz="2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9" name="Google Shape;1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3875" y="2006250"/>
            <a:ext cx="2627831" cy="197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006250"/>
            <a:ext cx="2634179" cy="197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1"/>
          <p:cNvSpPr txBox="1"/>
          <p:nvPr>
            <p:ph idx="1" type="body"/>
          </p:nvPr>
        </p:nvSpPr>
        <p:spPr>
          <a:xfrm>
            <a:off x="168175" y="4135525"/>
            <a:ext cx="8614500" cy="100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The above images are the original and an </a:t>
            </a:r>
            <a:r>
              <a:rPr lang="en" sz="2000"/>
              <a:t>XGBoost model</a:t>
            </a:r>
            <a:r>
              <a:rPr lang="en" sz="2000"/>
              <a:t> prediction this is used to</a:t>
            </a:r>
            <a:r>
              <a:rPr lang="en" sz="2000"/>
              <a:t> supply farmers with insights on areas of water stress indicated by the green colour in the prediction image.</a:t>
            </a:r>
            <a:r>
              <a:rPr lang="en"/>
              <a:t>  </a:t>
            </a:r>
            <a:r>
              <a:rPr lang="en"/>
              <a:t> </a:t>
            </a:r>
            <a:endParaRPr/>
          </a:p>
        </p:txBody>
      </p:sp>
      <p:pic>
        <p:nvPicPr>
          <p:cNvPr id="196" name="Google Shape;1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00" y="202250"/>
            <a:ext cx="4595000" cy="206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4500" y="2223824"/>
            <a:ext cx="4077351" cy="1834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